
<file path=[Content_Types].xml><?xml version="1.0" encoding="utf-8"?>
<Types xmlns="http://schemas.openxmlformats.org/package/2006/content-types">
  <Default Extension="xml" ContentType="application/xml"/>
  <Default Extension="wmf" ContentType="image/x-wmf"/>
  <Default Extension="jpeg" ContentType="image/jpeg"/>
  <Default Extension="rels" ContentType="application/vnd.openxmlformats-package.relationships+xml"/>
  <Default Extension="wdp" ContentType="image/vnd.ms-photo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8" r:id="rId2"/>
    <p:sldId id="259" r:id="rId3"/>
    <p:sldId id="274" r:id="rId4"/>
    <p:sldId id="275" r:id="rId5"/>
    <p:sldId id="276" r:id="rId6"/>
    <p:sldId id="277" r:id="rId7"/>
    <p:sldId id="278" r:id="rId8"/>
    <p:sldId id="279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D5341"/>
    <a:srgbClr val="A7FF07"/>
    <a:srgbClr val="9CE849"/>
    <a:srgbClr val="EFE3F7"/>
    <a:srgbClr val="FCF8FD"/>
    <a:srgbClr val="DFFDFF"/>
    <a:srgbClr val="CC3300"/>
    <a:srgbClr val="073E87"/>
    <a:srgbClr val="6699CC"/>
    <a:srgbClr val="3399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587" autoAdjust="0"/>
    <p:restoredTop sz="98918" autoAdjust="0"/>
  </p:normalViewPr>
  <p:slideViewPr>
    <p:cSldViewPr snapToGrid="0" snapToObjects="1">
      <p:cViewPr>
        <p:scale>
          <a:sx n="110" d="100"/>
          <a:sy n="110" d="100"/>
        </p:scale>
        <p:origin x="-720" y="-1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printerSettings" Target="printerSettings/printerSettings1.bin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solidFill>
            <a:schemeClr val="accent4">
              <a:lumMod val="75000"/>
            </a:schemeClr>
          </a:solidFill>
          <a:ln/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 spc="100">
                <a:solidFill>
                  <a:srgbClr val="FFFFFF"/>
                </a:solidFill>
              </a:defRPr>
            </a:lvl1pPr>
          </a:lstStyle>
          <a:p>
            <a:r>
              <a:rPr lang="pl-PL" dirty="0" smtClean="0"/>
              <a:t>Kliknij, aby </a:t>
            </a:r>
            <a:r>
              <a:rPr lang="pl-PL" dirty="0" err="1" smtClean="0"/>
              <a:t>edyt</a:t>
            </a:r>
            <a:r>
              <a:rPr lang="pl-PL" dirty="0" smtClean="0"/>
              <a:t>. styl wz. tyt.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 b="0" i="1" spc="1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 dirty="0" smtClean="0"/>
              <a:t>Kliknij, aby edytować styl wzorca podtytułu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0E2307-1E40-4E12-8716-25BFDA8E7013}" type="datetime1">
              <a:rPr lang="en-US" smtClean="0"/>
              <a:pPr/>
              <a:t>27.08.2013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‹nr›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edyt. styl wz. tyt.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FCF5A-EA79-452C-A52C-1A2668C2E7DF}" type="datetime1">
              <a:rPr lang="en-US" smtClean="0"/>
              <a:pPr/>
              <a:t>27.08.2013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‹nr›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C4C28-BD4B-4892-9A2D-6E19BD753A9A}" type="datetime1">
              <a:rPr lang="en-US" smtClean="0"/>
              <a:pPr/>
              <a:t>27.08.2013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‹nr›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pl-PL" smtClean="0"/>
              <a:t>Kliknij, aby edyt. styl wz. tyt.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FD9D02-426E-46C9-9EE9-0DE1EF8B2838}" type="datetime1">
              <a:rPr lang="en-US" smtClean="0"/>
              <a:pPr/>
              <a:t>27.08.2013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‹nr›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edyt. styl wz. tyt.</a:t>
            </a:r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solidFill>
            <a:srgbClr val="073E87"/>
          </a:solidFill>
          <a:ln/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pl-PL" smtClean="0"/>
              <a:t>Kliknij, aby edyt. styl wz. tyt.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8AEBBE-F8B2-42CF-9895-E86A608384EB}" type="datetime1">
              <a:rPr lang="en-US" smtClean="0"/>
              <a:pPr/>
              <a:t>27.08.2013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‹nr›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edyt. styl wz. tyt.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FAA6B6-10E5-4810-BC9F-DA72D8452E73}" type="datetime1">
              <a:rPr lang="en-US" smtClean="0"/>
              <a:pPr/>
              <a:t>27.08.2013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‹nr›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edyt. styl wz. tyt.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18D072-EF12-4AA2-BD71-ABC68B06D0E2}" type="datetime1">
              <a:rPr lang="en-US" smtClean="0"/>
              <a:pPr/>
              <a:t>27.08.2013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‹nr›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edyt. styl wz. tyt.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CDBF60-6CC3-4B74-A60D-3486985E4346}" type="datetime1">
              <a:rPr lang="en-US" smtClean="0"/>
              <a:pPr/>
              <a:t>27.08.2013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‹nr›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Pus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714818-984F-4759-BF72-A33BDC1963BD}" type="datetime1">
              <a:rPr lang="en-US" smtClean="0"/>
              <a:pPr/>
              <a:t>27.08.2013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‹nr›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solidFill>
            <a:srgbClr val="83D3FE"/>
          </a:solidFill>
          <a:ln/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7E191-5F94-4FC1-B823-BD7CABF7FA06}" type="datetime1">
              <a:rPr lang="en-US" smtClean="0"/>
              <a:pPr/>
              <a:t>27.08.2013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‹nr›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pl-PL" smtClean="0"/>
              <a:t>Kliknij, aby edyt. styl wz. tyt.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ln/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pl-PL" smtClean="0"/>
              <a:t>Kliknij, aby edyt. styl wz. tyt.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56D55-EFBE-4F9B-8A5F-09D42CA22A9B}" type="datetime1">
              <a:rPr lang="en-US" smtClean="0"/>
              <a:pPr/>
              <a:t>27.08.2013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‹nr›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ln/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none"/>
        </p:style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l-PL" smtClean="0"/>
              <a:t>Przeciągnij obraz na symbol zastępczy lub kliknij ikonę, aby go dodać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solidFill>
            <a:schemeClr val="accent4">
              <a:lumMod val="75000"/>
            </a:schemeClr>
          </a:solidFill>
          <a:ln/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dirty="0" smtClean="0"/>
              <a:t>Kliknij, aby </a:t>
            </a:r>
            <a:r>
              <a:rPr lang="pl-PL" dirty="0" err="1" smtClean="0"/>
              <a:t>edyt</a:t>
            </a:r>
            <a:r>
              <a:rPr lang="pl-PL" dirty="0" smtClean="0"/>
              <a:t>. styl wz. tyt.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9D1D110F-3F4E-48D9-B8AA-5D0E825AFDBA}" type="datetime1">
              <a:rPr lang="en-US" smtClean="0"/>
              <a:pPr/>
              <a:t>27.08.2013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687D7A59-36E2-48B9-B146-C1E59501F63F}" type="slidenum">
              <a:rPr lang="en-US" smtClean="0"/>
              <a:pPr/>
              <a:t>‹nr›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dirty="0" smtClean="0"/>
              <a:t>Kliknij, aby edytować style wzorca tekstu</a:t>
            </a:r>
          </a:p>
          <a:p>
            <a:pPr lvl="1"/>
            <a:r>
              <a:rPr lang="pl-PL" dirty="0" smtClean="0"/>
              <a:t>Drugi poziom</a:t>
            </a:r>
          </a:p>
          <a:p>
            <a:pPr lvl="2"/>
            <a:r>
              <a:rPr lang="pl-PL" dirty="0" smtClean="0"/>
              <a:t>Trzeci poziom</a:t>
            </a:r>
          </a:p>
          <a:p>
            <a:pPr lvl="3"/>
            <a:r>
              <a:rPr lang="pl-PL" dirty="0" smtClean="0"/>
              <a:t>Czwarty poziom</a:t>
            </a:r>
          </a:p>
          <a:p>
            <a:pPr lvl="4"/>
            <a:r>
              <a:rPr lang="pl-PL" dirty="0" smtClean="0"/>
              <a:t>Piąty poziom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iming>
    <p:tnLst>
      <p:par>
        <p:cTn xmlns:p14="http://schemas.microsoft.com/office/powerpoint/2010/main" id="1" dur="indefinite" restart="never" nodeType="tmRoot"/>
      </p:par>
    </p:tnLst>
  </p:timing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5" Type="http://schemas.openxmlformats.org/officeDocument/2006/relationships/image" Target="../media/image6.png"/><Relationship Id="rId6" Type="http://schemas.openxmlformats.org/officeDocument/2006/relationships/image" Target="../media/image7.wmf"/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3.w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3.w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3.wmf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4" Type="http://schemas.openxmlformats.org/officeDocument/2006/relationships/image" Target="../media/image3.wmf"/><Relationship Id="rId5" Type="http://schemas.openxmlformats.org/officeDocument/2006/relationships/image" Target="../media/image9.wmf"/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4" Type="http://schemas.openxmlformats.org/officeDocument/2006/relationships/image" Target="../media/image3.wmf"/><Relationship Id="rId5" Type="http://schemas.openxmlformats.org/officeDocument/2006/relationships/image" Target="../media/image10.png"/><Relationship Id="rId6" Type="http://schemas.openxmlformats.org/officeDocument/2006/relationships/image" Target="../media/image11.png"/><Relationship Id="rId7" Type="http://schemas.openxmlformats.org/officeDocument/2006/relationships/image" Target="../media/image12.png"/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4" Type="http://schemas.openxmlformats.org/officeDocument/2006/relationships/image" Target="../media/image3.wmf"/><Relationship Id="rId5" Type="http://schemas.openxmlformats.org/officeDocument/2006/relationships/image" Target="../media/image13.wmf"/><Relationship Id="rId6" Type="http://schemas.openxmlformats.org/officeDocument/2006/relationships/image" Target="../media/image14.wmf"/><Relationship Id="rId7" Type="http://schemas.openxmlformats.org/officeDocument/2006/relationships/image" Target="../media/image15.wmf"/><Relationship Id="rId8" Type="http://schemas.openxmlformats.org/officeDocument/2006/relationships/image" Target="../media/image16.wmf"/><Relationship Id="rId9" Type="http://schemas.openxmlformats.org/officeDocument/2006/relationships/image" Target="../media/image17.wmf"/><Relationship Id="rId10" Type="http://schemas.openxmlformats.org/officeDocument/2006/relationships/image" Target="../media/image18.wmf"/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4" Type="http://schemas.openxmlformats.org/officeDocument/2006/relationships/image" Target="../media/image3.wmf"/><Relationship Id="rId5" Type="http://schemas.openxmlformats.org/officeDocument/2006/relationships/image" Target="../media/image19.wmf"/><Relationship Id="rId6" Type="http://schemas.openxmlformats.org/officeDocument/2006/relationships/image" Target="../media/image20.wmf"/><Relationship Id="rId7" Type="http://schemas.openxmlformats.org/officeDocument/2006/relationships/image" Target="../media/image21.wmf"/><Relationship Id="rId8" Type="http://schemas.openxmlformats.org/officeDocument/2006/relationships/image" Target="../media/image22.wmf"/><Relationship Id="rId9" Type="http://schemas.openxmlformats.org/officeDocument/2006/relationships/image" Target="../media/image23.wmf"/><Relationship Id="rId10" Type="http://schemas.openxmlformats.org/officeDocument/2006/relationships/image" Target="../media/image24.wmf"/><Relationship Id="rId11" Type="http://schemas.openxmlformats.org/officeDocument/2006/relationships/image" Target="../media/image25.wmf"/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83611" y="963167"/>
            <a:ext cx="7772400" cy="1639226"/>
          </a:xfrm>
        </p:spPr>
        <p:txBody>
          <a:bodyPr>
            <a:normAutofit fontScale="90000"/>
          </a:bodyPr>
          <a:lstStyle/>
          <a:p>
            <a:pPr algn="l"/>
            <a:r>
              <a:rPr lang="pl-PL" sz="5400" b="1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Kąty i odcinki w trójkącie</a:t>
            </a:r>
            <a:endParaRPr lang="pl-PL" sz="5400" dirty="0"/>
          </a:p>
        </p:txBody>
      </p:sp>
      <p:pic>
        <p:nvPicPr>
          <p:cNvPr id="10" name="Obraz 9" descr="MP900442438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4001" y="4019113"/>
            <a:ext cx="4332111" cy="2594426"/>
          </a:xfrm>
          <a:prstGeom prst="rect">
            <a:avLst/>
          </a:prstGeom>
        </p:spPr>
      </p:pic>
      <p:sp>
        <p:nvSpPr>
          <p:cNvPr id="14" name="Trójkąt równoramienny 13"/>
          <p:cNvSpPr/>
          <p:nvPr/>
        </p:nvSpPr>
        <p:spPr>
          <a:xfrm>
            <a:off x="5256017" y="2468012"/>
            <a:ext cx="2026781" cy="1747225"/>
          </a:xfrm>
          <a:prstGeom prst="triangle">
            <a:avLst/>
          </a:prstGeom>
          <a:noFill/>
          <a:ln w="57150" cmpd="sng"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3" name="Trójkąt równoramienny 12"/>
          <p:cNvSpPr/>
          <p:nvPr/>
        </p:nvSpPr>
        <p:spPr>
          <a:xfrm rot="16716400">
            <a:off x="5967182" y="2871582"/>
            <a:ext cx="1159229" cy="999335"/>
          </a:xfrm>
          <a:prstGeom prst="triangl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2" name="Trójkąt prostokątny 11"/>
          <p:cNvSpPr/>
          <p:nvPr/>
        </p:nvSpPr>
        <p:spPr>
          <a:xfrm>
            <a:off x="5531501" y="3580237"/>
            <a:ext cx="1270000" cy="1270000"/>
          </a:xfrm>
          <a:prstGeom prst="rtTriangle">
            <a:avLst/>
          </a:prstGeom>
          <a:scene3d>
            <a:camera prst="obliqueBottomLeft"/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accent3">
                <a:shade val="25000"/>
                <a:satMod val="180000"/>
              </a:schemeClr>
            </a:contourClr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5" name="Trójkąt równoramienny 14"/>
          <p:cNvSpPr/>
          <p:nvPr/>
        </p:nvSpPr>
        <p:spPr>
          <a:xfrm rot="1066856">
            <a:off x="5474391" y="4598578"/>
            <a:ext cx="2026781" cy="1747225"/>
          </a:xfrm>
          <a:prstGeom prst="triangle">
            <a:avLst/>
          </a:prstGeom>
          <a:noFill/>
          <a:ln w="28575" cmpd="sng">
            <a:solidFill>
              <a:srgbClr val="D9D9D9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1" name="Trójkąt prostokątny 10"/>
          <p:cNvSpPr/>
          <p:nvPr/>
        </p:nvSpPr>
        <p:spPr>
          <a:xfrm rot="15965667">
            <a:off x="6450242" y="4270012"/>
            <a:ext cx="1665111" cy="1665111"/>
          </a:xfrm>
          <a:prstGeom prst="rtTriangle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accent4">
                <a:shade val="25000"/>
                <a:satMod val="180000"/>
              </a:schemeClr>
            </a:contourClr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7898215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Tytuł 60"/>
          <p:cNvSpPr>
            <a:spLocks noGrp="1"/>
          </p:cNvSpPr>
          <p:nvPr>
            <p:ph type="title"/>
          </p:nvPr>
        </p:nvSpPr>
        <p:spPr>
          <a:xfrm>
            <a:off x="364068" y="931333"/>
            <a:ext cx="4620115" cy="772610"/>
          </a:xfrm>
        </p:spPr>
        <p:txBody>
          <a:bodyPr anchor="t"/>
          <a:lstStyle/>
          <a:p>
            <a:r>
              <a:rPr lang="pl-PL" dirty="0"/>
              <a:t>Trójkąty wokół nas </a:t>
            </a:r>
          </a:p>
        </p:txBody>
      </p:sp>
      <p:pic>
        <p:nvPicPr>
          <p:cNvPr id="62" name="Obraz 61" descr="podkreslenie_niebieskie.wm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489" y="1475343"/>
            <a:ext cx="5626100" cy="228600"/>
          </a:xfrm>
          <a:prstGeom prst="rect">
            <a:avLst/>
          </a:prstGeom>
        </p:spPr>
      </p:pic>
      <p:pic>
        <p:nvPicPr>
          <p:cNvPr id="63" name="Obraz 62" descr="trojkat-muzyczny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373" y="1876778"/>
            <a:ext cx="2338515" cy="2468033"/>
          </a:xfrm>
          <a:prstGeom prst="rect">
            <a:avLst/>
          </a:prstGeom>
        </p:spPr>
      </p:pic>
      <p:pic>
        <p:nvPicPr>
          <p:cNvPr id="64" name="Obraz 63" descr="kielnia_trojkatna_s37157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7852" y="1876778"/>
            <a:ext cx="2036593" cy="1891122"/>
          </a:xfrm>
          <a:prstGeom prst="rect">
            <a:avLst/>
          </a:prstGeom>
        </p:spPr>
      </p:pic>
      <p:pic>
        <p:nvPicPr>
          <p:cNvPr id="65" name="Obraz 64" descr="s044_trojkat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76957" y="3767900"/>
            <a:ext cx="2476560" cy="2259635"/>
          </a:xfrm>
          <a:prstGeom prst="rect">
            <a:avLst/>
          </a:prstGeom>
        </p:spPr>
      </p:pic>
      <p:pic>
        <p:nvPicPr>
          <p:cNvPr id="66" name="Obraz 65" descr="znak drogowy.wm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66367" y="3952818"/>
            <a:ext cx="2386189" cy="19131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04879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2" presetClass="entr" presetSubtype="2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55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250"/>
                            </p:stCondLst>
                            <p:childTnLst>
                              <p:par>
                                <p:cTn id="19" presetID="55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55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750"/>
                            </p:stCondLst>
                            <p:childTnLst>
                              <p:par>
                                <p:cTn id="31" presetID="55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Tytuł 60"/>
          <p:cNvSpPr>
            <a:spLocks noGrp="1"/>
          </p:cNvSpPr>
          <p:nvPr>
            <p:ph type="title"/>
          </p:nvPr>
        </p:nvSpPr>
        <p:spPr>
          <a:xfrm>
            <a:off x="364068" y="931333"/>
            <a:ext cx="4620115" cy="772610"/>
          </a:xfrm>
        </p:spPr>
        <p:txBody>
          <a:bodyPr anchor="t"/>
          <a:lstStyle/>
          <a:p>
            <a:r>
              <a:rPr lang="pl-PL" dirty="0" smtClean="0"/>
              <a:t>Boki trójkąta</a:t>
            </a:r>
            <a:endParaRPr lang="pl-PL" dirty="0"/>
          </a:p>
        </p:txBody>
      </p:sp>
      <p:pic>
        <p:nvPicPr>
          <p:cNvPr id="62" name="Obraz 61" descr="podkreslenie_niebieskie.wm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489" y="1475343"/>
            <a:ext cx="5626100" cy="228600"/>
          </a:xfrm>
          <a:prstGeom prst="rect">
            <a:avLst/>
          </a:prstGeom>
        </p:spPr>
      </p:pic>
      <p:sp>
        <p:nvSpPr>
          <p:cNvPr id="4" name="Dokument 3"/>
          <p:cNvSpPr/>
          <p:nvPr/>
        </p:nvSpPr>
        <p:spPr>
          <a:xfrm>
            <a:off x="364068" y="2243665"/>
            <a:ext cx="8483599" cy="1806222"/>
          </a:xfrm>
          <a:prstGeom prst="flowChartDocument">
            <a:avLst/>
          </a:prstGeom>
          <a:pattFill prst="pct40">
            <a:fgClr>
              <a:srgbClr val="9CE849"/>
            </a:fgClr>
            <a:bgClr>
              <a:prstClr val="white"/>
            </a:bgClr>
          </a:pattFill>
          <a:ln>
            <a:solidFill>
              <a:srgbClr val="A7FF07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5" name="PoleTekstowe 4"/>
          <p:cNvSpPr txBox="1"/>
          <p:nvPr/>
        </p:nvSpPr>
        <p:spPr>
          <a:xfrm>
            <a:off x="705555" y="2511776"/>
            <a:ext cx="7817555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800" i="1" spc="100" dirty="0">
                <a:solidFill>
                  <a:srgbClr val="2D5341"/>
                </a:solidFill>
                <a:latin typeface="Georgia"/>
                <a:cs typeface="Georgia"/>
              </a:rPr>
              <a:t>Każdy bok trójkąta ma długość mniejszą </a:t>
            </a:r>
            <a:endParaRPr lang="cs-CZ" sz="2800" i="1" spc="100" dirty="0">
              <a:solidFill>
                <a:srgbClr val="2D5341"/>
              </a:solidFill>
              <a:latin typeface="Georgia"/>
              <a:cs typeface="Georgia"/>
            </a:endParaRPr>
          </a:p>
          <a:p>
            <a:pPr algn="ctr"/>
            <a:r>
              <a:rPr lang="pl-PL" sz="2800" i="1" spc="100" dirty="0" smtClean="0">
                <a:solidFill>
                  <a:srgbClr val="2D5341"/>
                </a:solidFill>
                <a:latin typeface="Georgia"/>
                <a:cs typeface="Georgia"/>
              </a:rPr>
              <a:t>od </a:t>
            </a:r>
            <a:r>
              <a:rPr lang="pl-PL" sz="2800" i="1" spc="100" dirty="0">
                <a:solidFill>
                  <a:srgbClr val="2D5341"/>
                </a:solidFill>
                <a:latin typeface="Georgia"/>
                <a:cs typeface="Georgia"/>
              </a:rPr>
              <a:t>sumy długości dwóch pozostałych</a:t>
            </a:r>
            <a:endParaRPr lang="cs-CZ" sz="2800" i="1" spc="100" dirty="0">
              <a:solidFill>
                <a:srgbClr val="2D5341"/>
              </a:solidFill>
              <a:latin typeface="Georgia"/>
              <a:cs typeface="Georgia"/>
            </a:endParaRPr>
          </a:p>
          <a:p>
            <a:pPr algn="ctr"/>
            <a:endParaRPr lang="pl-PL" sz="2800" i="1" spc="100" dirty="0">
              <a:solidFill>
                <a:srgbClr val="2D5341"/>
              </a:solidFill>
              <a:latin typeface="Georgia"/>
              <a:cs typeface="Georgia"/>
            </a:endParaRPr>
          </a:p>
        </p:txBody>
      </p:sp>
      <p:sp>
        <p:nvSpPr>
          <p:cNvPr id="6" name="Trójkąt równoramienny 5"/>
          <p:cNvSpPr/>
          <p:nvPr/>
        </p:nvSpPr>
        <p:spPr>
          <a:xfrm>
            <a:off x="5884327" y="4430887"/>
            <a:ext cx="2422691" cy="1340555"/>
          </a:xfrm>
          <a:prstGeom prst="triangle">
            <a:avLst/>
          </a:prstGeom>
          <a:noFill/>
          <a:ln w="28575" cmpd="sng">
            <a:solidFill>
              <a:srgbClr val="073E87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3" name="PoleTekstowe 12"/>
          <p:cNvSpPr txBox="1"/>
          <p:nvPr/>
        </p:nvSpPr>
        <p:spPr>
          <a:xfrm>
            <a:off x="6943211" y="5757331"/>
            <a:ext cx="3790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i="1" dirty="0" smtClean="0">
                <a:latin typeface="Georgia"/>
                <a:cs typeface="Georgia"/>
              </a:rPr>
              <a:t>a</a:t>
            </a:r>
            <a:endParaRPr lang="pl-PL" i="1" dirty="0">
              <a:latin typeface="Georgia"/>
              <a:cs typeface="Georgia"/>
            </a:endParaRPr>
          </a:p>
        </p:txBody>
      </p:sp>
      <p:sp>
        <p:nvSpPr>
          <p:cNvPr id="14" name="PoleTekstowe 13"/>
          <p:cNvSpPr txBox="1"/>
          <p:nvPr/>
        </p:nvSpPr>
        <p:spPr>
          <a:xfrm>
            <a:off x="6144058" y="4749269"/>
            <a:ext cx="3515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i="1" dirty="0" smtClean="0">
                <a:latin typeface="Georgia"/>
                <a:cs typeface="Georgia"/>
              </a:rPr>
              <a:t>c</a:t>
            </a:r>
            <a:endParaRPr lang="pl-PL" i="1" dirty="0">
              <a:latin typeface="Georgia"/>
              <a:cs typeface="Georgia"/>
            </a:endParaRPr>
          </a:p>
        </p:txBody>
      </p:sp>
      <p:sp>
        <p:nvSpPr>
          <p:cNvPr id="15" name="PoleTekstowe 14"/>
          <p:cNvSpPr txBox="1"/>
          <p:nvPr/>
        </p:nvSpPr>
        <p:spPr>
          <a:xfrm>
            <a:off x="7752724" y="4791602"/>
            <a:ext cx="3746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i="1" dirty="0" smtClean="0">
                <a:latin typeface="Georgia"/>
                <a:cs typeface="Georgia"/>
              </a:rPr>
              <a:t>b</a:t>
            </a:r>
            <a:endParaRPr lang="pl-PL" i="1" dirty="0">
              <a:latin typeface="Georgia"/>
              <a:cs typeface="Georgia"/>
            </a:endParaRPr>
          </a:p>
        </p:txBody>
      </p:sp>
      <p:sp>
        <p:nvSpPr>
          <p:cNvPr id="7" name="PoleTekstowe 6"/>
          <p:cNvSpPr txBox="1"/>
          <p:nvPr/>
        </p:nvSpPr>
        <p:spPr>
          <a:xfrm>
            <a:off x="564444" y="4811273"/>
            <a:ext cx="1467407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3200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Georgia"/>
                <a:cs typeface="Georgia"/>
              </a:rPr>
              <a:t>a&lt;</a:t>
            </a:r>
            <a:r>
              <a:rPr lang="pl-PL" sz="3200" i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Georgia"/>
                <a:cs typeface="Georgia"/>
              </a:rPr>
              <a:t>b+c</a:t>
            </a:r>
            <a:endParaRPr lang="pl-PL" sz="3200" i="1" dirty="0">
              <a:solidFill>
                <a:schemeClr val="tx1">
                  <a:lumMod val="75000"/>
                  <a:lumOff val="25000"/>
                </a:schemeClr>
              </a:solidFill>
              <a:latin typeface="Georgia"/>
              <a:cs typeface="Georgia"/>
            </a:endParaRPr>
          </a:p>
        </p:txBody>
      </p:sp>
      <p:sp>
        <p:nvSpPr>
          <p:cNvPr id="17" name="PoleTekstowe 16"/>
          <p:cNvSpPr txBox="1"/>
          <p:nvPr/>
        </p:nvSpPr>
        <p:spPr>
          <a:xfrm>
            <a:off x="2182199" y="4811273"/>
            <a:ext cx="1467407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3200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Georgia"/>
                <a:cs typeface="Georgia"/>
              </a:rPr>
              <a:t>b&lt;</a:t>
            </a:r>
            <a:r>
              <a:rPr lang="pl-PL" sz="3200" i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Georgia"/>
                <a:cs typeface="Georgia"/>
              </a:rPr>
              <a:t>c+a</a:t>
            </a:r>
            <a:endParaRPr lang="pl-PL" sz="3200" i="1" dirty="0">
              <a:solidFill>
                <a:schemeClr val="tx1">
                  <a:lumMod val="75000"/>
                  <a:lumOff val="25000"/>
                </a:schemeClr>
              </a:solidFill>
              <a:latin typeface="Georgia"/>
              <a:cs typeface="Georgia"/>
            </a:endParaRPr>
          </a:p>
        </p:txBody>
      </p:sp>
      <p:sp>
        <p:nvSpPr>
          <p:cNvPr id="18" name="PoleTekstowe 17"/>
          <p:cNvSpPr txBox="1"/>
          <p:nvPr/>
        </p:nvSpPr>
        <p:spPr>
          <a:xfrm>
            <a:off x="3799953" y="4811273"/>
            <a:ext cx="1467407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3200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Georgia"/>
                <a:cs typeface="Georgia"/>
              </a:rPr>
              <a:t>c&lt;</a:t>
            </a:r>
            <a:r>
              <a:rPr lang="pl-PL" sz="3200" i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Georgia"/>
                <a:cs typeface="Georgia"/>
              </a:rPr>
              <a:t>a+b</a:t>
            </a:r>
            <a:endParaRPr lang="pl-PL" sz="3200" i="1" dirty="0">
              <a:solidFill>
                <a:schemeClr val="tx1">
                  <a:lumMod val="75000"/>
                  <a:lumOff val="25000"/>
                </a:schemeClr>
              </a:solidFill>
              <a:latin typeface="Georgia"/>
              <a:cs typeface="Georgia"/>
            </a:endParaRPr>
          </a:p>
        </p:txBody>
      </p:sp>
    </p:spTree>
    <p:extLst>
      <p:ext uri="{BB962C8B-B14F-4D97-AF65-F5344CB8AC3E}">
        <p14:creationId xmlns:p14="http://schemas.microsoft.com/office/powerpoint/2010/main" val="38165042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2" presetClass="entr" presetSubtype="2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37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9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75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250"/>
                            </p:stCondLst>
                            <p:childTnLst>
                              <p:par>
                                <p:cTn id="30" presetID="9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000"/>
                            </p:stCondLst>
                            <p:childTnLst>
                              <p:par>
                                <p:cTn id="34" presetID="10" presetClass="entr" presetSubtype="0" fill="hold" grpId="1" nodeType="afterEffect">
                                  <p:stCondLst>
                                    <p:cond delay="25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750"/>
                            </p:stCondLst>
                            <p:childTnLst>
                              <p:par>
                                <p:cTn id="38" presetID="22" presetClass="entr" presetSubtype="8" fill="hold" grpId="1" nodeType="afterEffect">
                                  <p:stCondLst>
                                    <p:cond delay="20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7250"/>
                            </p:stCondLst>
                            <p:childTnLst>
                              <p:par>
                                <p:cTn id="42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8000"/>
                            </p:stCondLst>
                            <p:childTnLst>
                              <p:par>
                                <p:cTn id="46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" grpId="0"/>
      <p:bldP spid="4" grpId="0" animBg="1"/>
      <p:bldP spid="5" grpId="1"/>
      <p:bldP spid="6" grpId="0" animBg="1"/>
      <p:bldP spid="13" grpId="0"/>
      <p:bldP spid="14" grpId="0"/>
      <p:bldP spid="15" grpId="0"/>
      <p:bldP spid="7" grpId="1" build="allAtOnce"/>
      <p:bldP spid="17" grpId="0" build="allAtOnce"/>
      <p:bldP spid="18" grpId="0" build="allAtOnce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Tytuł 60"/>
          <p:cNvSpPr>
            <a:spLocks noGrp="1"/>
          </p:cNvSpPr>
          <p:nvPr>
            <p:ph type="title"/>
          </p:nvPr>
        </p:nvSpPr>
        <p:spPr>
          <a:xfrm>
            <a:off x="364068" y="931333"/>
            <a:ext cx="4620115" cy="772610"/>
          </a:xfrm>
        </p:spPr>
        <p:txBody>
          <a:bodyPr anchor="t"/>
          <a:lstStyle/>
          <a:p>
            <a:r>
              <a:rPr lang="pl-PL" dirty="0" smtClean="0"/>
              <a:t>Ćwiczenia</a:t>
            </a:r>
            <a:endParaRPr lang="pl-PL" dirty="0"/>
          </a:p>
        </p:txBody>
      </p:sp>
      <p:pic>
        <p:nvPicPr>
          <p:cNvPr id="62" name="Obraz 61" descr="podkreslenie_niebieskie.wm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489" y="1475343"/>
            <a:ext cx="5626100" cy="228600"/>
          </a:xfrm>
          <a:prstGeom prst="rect">
            <a:avLst/>
          </a:prstGeom>
        </p:spPr>
      </p:pic>
      <p:sp>
        <p:nvSpPr>
          <p:cNvPr id="5" name="PoleTekstowe 4"/>
          <p:cNvSpPr txBox="1"/>
          <p:nvPr/>
        </p:nvSpPr>
        <p:spPr>
          <a:xfrm>
            <a:off x="705555" y="2511776"/>
            <a:ext cx="7817555" cy="15479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pl-PL" sz="2800" dirty="0">
                <a:solidFill>
                  <a:srgbClr val="2D5341"/>
                </a:solidFill>
                <a:latin typeface="Times New Roman"/>
                <a:ea typeface="Calibri"/>
                <a:cs typeface="Times New Roman"/>
              </a:rPr>
              <a:t>Czy z każdej trójki poniższych odcinków można zbudować </a:t>
            </a:r>
            <a:r>
              <a:rPr lang="pl-PL" sz="2800" dirty="0" smtClean="0">
                <a:solidFill>
                  <a:srgbClr val="2D5341"/>
                </a:solidFill>
                <a:latin typeface="Times New Roman"/>
                <a:ea typeface="Calibri"/>
                <a:cs typeface="Times New Roman"/>
              </a:rPr>
              <a:t>trójkąt?</a:t>
            </a:r>
            <a:endParaRPr lang="cs-CZ" sz="2400" dirty="0">
              <a:solidFill>
                <a:srgbClr val="2D5341"/>
              </a:solidFill>
              <a:latin typeface="Calibri"/>
              <a:ea typeface="Calibri"/>
              <a:cs typeface="Times New Roman"/>
            </a:endParaRPr>
          </a:p>
          <a:p>
            <a:pPr algn="ctr"/>
            <a:endParaRPr lang="pl-PL" sz="2800" i="1" spc="100" dirty="0">
              <a:solidFill>
                <a:srgbClr val="2D5341"/>
              </a:solidFill>
              <a:latin typeface="Georgia"/>
              <a:cs typeface="Georgia"/>
            </a:endParaRPr>
          </a:p>
        </p:txBody>
      </p:sp>
      <p:sp>
        <p:nvSpPr>
          <p:cNvPr id="16" name="PoleTekstowe 15"/>
          <p:cNvSpPr txBox="1"/>
          <p:nvPr/>
        </p:nvSpPr>
        <p:spPr>
          <a:xfrm>
            <a:off x="705556" y="4041261"/>
            <a:ext cx="3344334" cy="5483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pl-PL" sz="2800" dirty="0" smtClean="0">
                <a:solidFill>
                  <a:srgbClr val="073E87"/>
                </a:solidFill>
              </a:rPr>
              <a:t>a)  </a:t>
            </a:r>
            <a:r>
              <a:rPr lang="pl-PL" sz="2800" dirty="0" smtClean="0">
                <a:solidFill>
                  <a:srgbClr val="404040"/>
                </a:solidFill>
              </a:rPr>
              <a:t>4 </a:t>
            </a:r>
            <a:r>
              <a:rPr lang="pl-PL" sz="2800" dirty="0">
                <a:solidFill>
                  <a:srgbClr val="404040"/>
                </a:solidFill>
              </a:rPr>
              <a:t>cm, 4 cm, </a:t>
            </a:r>
            <a:r>
              <a:rPr lang="pl-PL" sz="2800" dirty="0" smtClean="0">
                <a:solidFill>
                  <a:srgbClr val="404040"/>
                </a:solidFill>
              </a:rPr>
              <a:t>4</a:t>
            </a:r>
            <a:r>
              <a:rPr lang="pl-PL" sz="2800" dirty="0">
                <a:solidFill>
                  <a:srgbClr val="404040"/>
                </a:solidFill>
              </a:rPr>
              <a:t> </a:t>
            </a:r>
            <a:r>
              <a:rPr lang="pl-PL" sz="2800" dirty="0" smtClean="0">
                <a:solidFill>
                  <a:srgbClr val="404040"/>
                </a:solidFill>
              </a:rPr>
              <a:t>cm </a:t>
            </a:r>
            <a:endParaRPr lang="pl-PL" sz="2800" spc="100" dirty="0">
              <a:solidFill>
                <a:srgbClr val="404040"/>
              </a:solidFill>
              <a:latin typeface="Georgia"/>
              <a:cs typeface="Georgia"/>
            </a:endParaRPr>
          </a:p>
        </p:txBody>
      </p:sp>
      <p:sp>
        <p:nvSpPr>
          <p:cNvPr id="19" name="PoleTekstowe 18"/>
          <p:cNvSpPr txBox="1"/>
          <p:nvPr/>
        </p:nvSpPr>
        <p:spPr>
          <a:xfrm>
            <a:off x="4984182" y="4849906"/>
            <a:ext cx="3708261" cy="5483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pl-PL" sz="2800" dirty="0" smtClean="0">
                <a:solidFill>
                  <a:srgbClr val="073E87"/>
                </a:solidFill>
              </a:rPr>
              <a:t>d)</a:t>
            </a:r>
            <a:r>
              <a:rPr lang="pl-PL" sz="2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 6 cm</a:t>
            </a:r>
            <a:r>
              <a:rPr lang="pl-PL" sz="2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4 </a:t>
            </a:r>
            <a:r>
              <a:rPr lang="pl-PL" sz="2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cm, 10 cm </a:t>
            </a:r>
            <a:endParaRPr lang="pl-PL" sz="2800" spc="100" dirty="0">
              <a:solidFill>
                <a:schemeClr val="tx1">
                  <a:lumMod val="75000"/>
                  <a:lumOff val="25000"/>
                </a:schemeClr>
              </a:solidFill>
              <a:latin typeface="Georgia"/>
              <a:cs typeface="Georgia"/>
            </a:endParaRPr>
          </a:p>
        </p:txBody>
      </p:sp>
      <p:sp>
        <p:nvSpPr>
          <p:cNvPr id="20" name="PoleTekstowe 19"/>
          <p:cNvSpPr txBox="1"/>
          <p:nvPr/>
        </p:nvSpPr>
        <p:spPr>
          <a:xfrm>
            <a:off x="705556" y="4849906"/>
            <a:ext cx="3344334" cy="5483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pl-PL" sz="2800" dirty="0" smtClean="0">
                <a:solidFill>
                  <a:srgbClr val="073E87"/>
                </a:solidFill>
              </a:rPr>
              <a:t>b)</a:t>
            </a:r>
            <a:r>
              <a:rPr lang="pl-PL" sz="2800" dirty="0" smtClean="0">
                <a:solidFill>
                  <a:srgbClr val="404040"/>
                </a:solidFill>
              </a:rPr>
              <a:t>  1 </a:t>
            </a:r>
            <a:r>
              <a:rPr lang="pl-PL" sz="2800" dirty="0">
                <a:solidFill>
                  <a:srgbClr val="404040"/>
                </a:solidFill>
              </a:rPr>
              <a:t>cm, 2 </a:t>
            </a:r>
            <a:r>
              <a:rPr lang="pl-PL" sz="2800" dirty="0" smtClean="0">
                <a:solidFill>
                  <a:srgbClr val="404040"/>
                </a:solidFill>
              </a:rPr>
              <a:t>cm, </a:t>
            </a:r>
            <a:r>
              <a:rPr lang="pl-PL" sz="2800" dirty="0">
                <a:solidFill>
                  <a:srgbClr val="404040"/>
                </a:solidFill>
              </a:rPr>
              <a:t>8 cm </a:t>
            </a:r>
            <a:endParaRPr lang="pl-PL" sz="2800" spc="100" dirty="0">
              <a:solidFill>
                <a:srgbClr val="404040"/>
              </a:solidFill>
              <a:latin typeface="Georgia"/>
              <a:cs typeface="Georgia"/>
            </a:endParaRPr>
          </a:p>
        </p:txBody>
      </p:sp>
      <p:sp>
        <p:nvSpPr>
          <p:cNvPr id="21" name="PoleTekstowe 20"/>
          <p:cNvSpPr txBox="1"/>
          <p:nvPr/>
        </p:nvSpPr>
        <p:spPr>
          <a:xfrm>
            <a:off x="4984182" y="4041261"/>
            <a:ext cx="3962261" cy="5483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pl-PL" sz="2800" dirty="0" smtClean="0">
                <a:solidFill>
                  <a:srgbClr val="073E87"/>
                </a:solidFill>
              </a:rPr>
              <a:t>c)</a:t>
            </a:r>
            <a:r>
              <a:rPr lang="pl-PL" sz="2800" dirty="0" smtClean="0">
                <a:solidFill>
                  <a:srgbClr val="404040"/>
                </a:solidFill>
              </a:rPr>
              <a:t>  3 </a:t>
            </a:r>
            <a:r>
              <a:rPr lang="pl-PL" sz="2800" dirty="0">
                <a:solidFill>
                  <a:srgbClr val="404040"/>
                </a:solidFill>
              </a:rPr>
              <a:t>cm, 4 </a:t>
            </a:r>
            <a:r>
              <a:rPr lang="pl-PL" sz="2800" dirty="0" smtClean="0">
                <a:solidFill>
                  <a:srgbClr val="404040"/>
                </a:solidFill>
              </a:rPr>
              <a:t>cm,  </a:t>
            </a:r>
            <a:r>
              <a:rPr lang="pl-PL" sz="2800" dirty="0">
                <a:solidFill>
                  <a:srgbClr val="404040"/>
                </a:solidFill>
              </a:rPr>
              <a:t>9 cm </a:t>
            </a:r>
            <a:endParaRPr lang="pl-PL" sz="2800" spc="100" dirty="0">
              <a:solidFill>
                <a:srgbClr val="404040"/>
              </a:solidFill>
              <a:latin typeface="Georgia"/>
              <a:cs typeface="Georgia"/>
            </a:endParaRPr>
          </a:p>
        </p:txBody>
      </p:sp>
    </p:spTree>
    <p:extLst>
      <p:ext uri="{BB962C8B-B14F-4D97-AF65-F5344CB8AC3E}">
        <p14:creationId xmlns:p14="http://schemas.microsoft.com/office/powerpoint/2010/main" val="17047952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2" presetClass="entr" presetSubtype="2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75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5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" grpId="0"/>
      <p:bldP spid="5" grpId="0"/>
      <p:bldP spid="16" grpId="0"/>
      <p:bldP spid="19" grpId="0"/>
      <p:bldP spid="20" grpId="0"/>
      <p:bldP spid="2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Obraz 29" descr="paper-texture-1359509235aJV.jpg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17916" b="-9934"/>
          <a:stretch/>
        </p:blipFill>
        <p:spPr>
          <a:xfrm>
            <a:off x="253999" y="2179052"/>
            <a:ext cx="8636000" cy="4900551"/>
          </a:xfrm>
          <a:prstGeom prst="rect">
            <a:avLst/>
          </a:prstGeom>
        </p:spPr>
      </p:pic>
      <p:sp>
        <p:nvSpPr>
          <p:cNvPr id="61" name="Tytuł 60"/>
          <p:cNvSpPr>
            <a:spLocks noGrp="1"/>
          </p:cNvSpPr>
          <p:nvPr>
            <p:ph type="title"/>
          </p:nvPr>
        </p:nvSpPr>
        <p:spPr>
          <a:xfrm>
            <a:off x="364068" y="1044221"/>
            <a:ext cx="4620115" cy="772610"/>
          </a:xfrm>
        </p:spPr>
        <p:txBody>
          <a:bodyPr anchor="t"/>
          <a:lstStyle/>
          <a:p>
            <a:r>
              <a:rPr lang="pl-PL" dirty="0"/>
              <a:t>Odcinki w trójkątach </a:t>
            </a:r>
          </a:p>
        </p:txBody>
      </p:sp>
      <p:pic>
        <p:nvPicPr>
          <p:cNvPr id="62" name="Obraz 61" descr="podkreslenie_niebieskie.wm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489" y="1672897"/>
            <a:ext cx="5626100" cy="228600"/>
          </a:xfrm>
          <a:prstGeom prst="rect">
            <a:avLst/>
          </a:prstGeom>
        </p:spPr>
      </p:pic>
      <p:grpSp>
        <p:nvGrpSpPr>
          <p:cNvPr id="2" name="Grupa 1"/>
          <p:cNvGrpSpPr/>
          <p:nvPr/>
        </p:nvGrpSpPr>
        <p:grpSpPr>
          <a:xfrm>
            <a:off x="725488" y="4277669"/>
            <a:ext cx="2032791" cy="1338286"/>
            <a:chOff x="1064059" y="3349045"/>
            <a:chExt cx="2032791" cy="1338286"/>
          </a:xfrm>
        </p:grpSpPr>
        <p:sp>
          <p:nvSpPr>
            <p:cNvPr id="6" name="Trójkąt równoramienny 5"/>
            <p:cNvSpPr/>
            <p:nvPr/>
          </p:nvSpPr>
          <p:spPr>
            <a:xfrm>
              <a:off x="1064059" y="3349045"/>
              <a:ext cx="2032791" cy="970890"/>
            </a:xfrm>
            <a:prstGeom prst="triangle">
              <a:avLst>
                <a:gd name="adj" fmla="val 37187"/>
              </a:avLst>
            </a:prstGeom>
            <a:solidFill>
              <a:schemeClr val="lt1"/>
            </a:solidFill>
            <a:ln w="38100" cmpd="sng">
              <a:solidFill>
                <a:srgbClr val="FF6600"/>
              </a:solidFill>
            </a:ln>
            <a:scene3d>
              <a:camera prst="orthographicFront"/>
              <a:lightRig rig="threePt" dir="t"/>
            </a:scene3d>
            <a:sp3d extrusionH="76200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pl-PL">
                <a:ln>
                  <a:solidFill>
                    <a:srgbClr val="FF6600"/>
                  </a:solidFill>
                </a:ln>
              </a:endParaRPr>
            </a:p>
          </p:txBody>
        </p:sp>
        <p:sp>
          <p:nvSpPr>
            <p:cNvPr id="13" name="PoleTekstowe 12"/>
            <p:cNvSpPr txBox="1"/>
            <p:nvPr/>
          </p:nvSpPr>
          <p:spPr>
            <a:xfrm>
              <a:off x="1863212" y="4317999"/>
              <a:ext cx="37902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i="1" dirty="0" smtClean="0">
                  <a:latin typeface="Georgia"/>
                  <a:cs typeface="Georgia"/>
                </a:rPr>
                <a:t>a</a:t>
              </a:r>
              <a:endParaRPr lang="pl-PL" i="1" dirty="0">
                <a:latin typeface="Georgia"/>
                <a:cs typeface="Georgia"/>
              </a:endParaRPr>
            </a:p>
          </p:txBody>
        </p:sp>
        <p:sp>
          <p:nvSpPr>
            <p:cNvPr id="14" name="PoleTekstowe 13"/>
            <p:cNvSpPr txBox="1"/>
            <p:nvPr/>
          </p:nvSpPr>
          <p:spPr>
            <a:xfrm>
              <a:off x="1064059" y="3465158"/>
              <a:ext cx="35152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i="1" dirty="0" smtClean="0">
                  <a:latin typeface="Georgia"/>
                  <a:cs typeface="Georgia"/>
                </a:rPr>
                <a:t>c</a:t>
              </a:r>
              <a:endParaRPr lang="pl-PL" i="1" dirty="0">
                <a:latin typeface="Georgia"/>
                <a:cs typeface="Georgia"/>
              </a:endParaRPr>
            </a:p>
          </p:txBody>
        </p:sp>
        <p:sp>
          <p:nvSpPr>
            <p:cNvPr id="15" name="PoleTekstowe 14"/>
            <p:cNvSpPr txBox="1"/>
            <p:nvPr/>
          </p:nvSpPr>
          <p:spPr>
            <a:xfrm>
              <a:off x="2531615" y="3465158"/>
              <a:ext cx="37462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i="1" dirty="0" smtClean="0">
                  <a:latin typeface="Georgia"/>
                  <a:cs typeface="Georgia"/>
                </a:rPr>
                <a:t>b</a:t>
              </a:r>
              <a:endParaRPr lang="pl-PL" i="1" dirty="0">
                <a:latin typeface="Georgia"/>
                <a:cs typeface="Georgia"/>
              </a:endParaRPr>
            </a:p>
          </p:txBody>
        </p:sp>
      </p:grpSp>
      <p:grpSp>
        <p:nvGrpSpPr>
          <p:cNvPr id="19" name="Grupa 18"/>
          <p:cNvGrpSpPr/>
          <p:nvPr/>
        </p:nvGrpSpPr>
        <p:grpSpPr>
          <a:xfrm>
            <a:off x="3883867" y="3758777"/>
            <a:ext cx="1616407" cy="1857178"/>
            <a:chOff x="1148725" y="3239377"/>
            <a:chExt cx="1616407" cy="1857178"/>
          </a:xfrm>
        </p:grpSpPr>
        <p:sp>
          <p:nvSpPr>
            <p:cNvPr id="20" name="Trójkąt równoramienny 19"/>
            <p:cNvSpPr/>
            <p:nvPr/>
          </p:nvSpPr>
          <p:spPr>
            <a:xfrm>
              <a:off x="1210687" y="3239377"/>
              <a:ext cx="1458755" cy="1532619"/>
            </a:xfrm>
            <a:prstGeom prst="triangle">
              <a:avLst>
                <a:gd name="adj" fmla="val 50001"/>
              </a:avLst>
            </a:prstGeom>
            <a:ln w="38100" cmpd="sng">
              <a:solidFill>
                <a:srgbClr val="FF6600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21" name="PoleTekstowe 20"/>
            <p:cNvSpPr txBox="1"/>
            <p:nvPr/>
          </p:nvSpPr>
          <p:spPr>
            <a:xfrm>
              <a:off x="1792657" y="4727223"/>
              <a:ext cx="37902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i="1" dirty="0" smtClean="0">
                  <a:latin typeface="Georgia"/>
                  <a:cs typeface="Georgia"/>
                </a:rPr>
                <a:t>a</a:t>
              </a:r>
              <a:endParaRPr lang="pl-PL" i="1" dirty="0">
                <a:latin typeface="Georgia"/>
                <a:cs typeface="Georgia"/>
              </a:endParaRPr>
            </a:p>
          </p:txBody>
        </p:sp>
        <p:sp>
          <p:nvSpPr>
            <p:cNvPr id="22" name="PoleTekstowe 21"/>
            <p:cNvSpPr txBox="1"/>
            <p:nvPr/>
          </p:nvSpPr>
          <p:spPr>
            <a:xfrm>
              <a:off x="1148725" y="3733267"/>
              <a:ext cx="37462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i="1" dirty="0" smtClean="0">
                  <a:latin typeface="Georgia"/>
                  <a:cs typeface="Georgia"/>
                </a:rPr>
                <a:t>b</a:t>
              </a:r>
              <a:endParaRPr lang="pl-PL" i="1" dirty="0">
                <a:latin typeface="Georgia"/>
                <a:cs typeface="Georgia"/>
              </a:endParaRPr>
            </a:p>
          </p:txBody>
        </p:sp>
        <p:sp>
          <p:nvSpPr>
            <p:cNvPr id="23" name="PoleTekstowe 22"/>
            <p:cNvSpPr txBox="1"/>
            <p:nvPr/>
          </p:nvSpPr>
          <p:spPr>
            <a:xfrm>
              <a:off x="2390505" y="3733267"/>
              <a:ext cx="37462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i="1" dirty="0" smtClean="0">
                  <a:latin typeface="Georgia"/>
                  <a:cs typeface="Georgia"/>
                </a:rPr>
                <a:t>b</a:t>
              </a:r>
              <a:endParaRPr lang="pl-PL" i="1" dirty="0">
                <a:latin typeface="Georgia"/>
                <a:cs typeface="Georgia"/>
              </a:endParaRPr>
            </a:p>
          </p:txBody>
        </p:sp>
      </p:grpSp>
      <p:grpSp>
        <p:nvGrpSpPr>
          <p:cNvPr id="25" name="Grupa 24"/>
          <p:cNvGrpSpPr/>
          <p:nvPr/>
        </p:nvGrpSpPr>
        <p:grpSpPr>
          <a:xfrm>
            <a:off x="6639231" y="4015107"/>
            <a:ext cx="1854320" cy="1600848"/>
            <a:chOff x="1303946" y="3650928"/>
            <a:chExt cx="1854320" cy="1600848"/>
          </a:xfrm>
        </p:grpSpPr>
        <p:sp>
          <p:nvSpPr>
            <p:cNvPr id="26" name="Trójkąt równoramienny 25"/>
            <p:cNvSpPr/>
            <p:nvPr/>
          </p:nvSpPr>
          <p:spPr>
            <a:xfrm>
              <a:off x="1333361" y="3650928"/>
              <a:ext cx="1820509" cy="1273849"/>
            </a:xfrm>
            <a:prstGeom prst="triangle">
              <a:avLst>
                <a:gd name="adj" fmla="val 50001"/>
              </a:avLst>
            </a:prstGeom>
            <a:ln w="38100" cmpd="sng">
              <a:solidFill>
                <a:srgbClr val="FF6600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27" name="PoleTekstowe 26"/>
            <p:cNvSpPr txBox="1"/>
            <p:nvPr/>
          </p:nvSpPr>
          <p:spPr>
            <a:xfrm>
              <a:off x="2060766" y="4882444"/>
              <a:ext cx="37902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i="1" dirty="0" smtClean="0">
                  <a:latin typeface="Georgia"/>
                  <a:cs typeface="Georgia"/>
                </a:rPr>
                <a:t>a</a:t>
              </a:r>
              <a:endParaRPr lang="pl-PL" i="1" dirty="0">
                <a:latin typeface="Georgia"/>
                <a:cs typeface="Georgia"/>
              </a:endParaRPr>
            </a:p>
          </p:txBody>
        </p:sp>
        <p:sp>
          <p:nvSpPr>
            <p:cNvPr id="28" name="PoleTekstowe 27"/>
            <p:cNvSpPr txBox="1"/>
            <p:nvPr/>
          </p:nvSpPr>
          <p:spPr>
            <a:xfrm>
              <a:off x="1303946" y="3987265"/>
              <a:ext cx="37902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i="1" dirty="0" smtClean="0">
                  <a:latin typeface="Georgia"/>
                  <a:cs typeface="Georgia"/>
                </a:rPr>
                <a:t>a</a:t>
              </a:r>
              <a:endParaRPr lang="pl-PL" i="1" dirty="0">
                <a:latin typeface="Georgia"/>
                <a:cs typeface="Georgia"/>
              </a:endParaRPr>
            </a:p>
          </p:txBody>
        </p:sp>
        <p:sp>
          <p:nvSpPr>
            <p:cNvPr id="29" name="PoleTekstowe 28"/>
            <p:cNvSpPr txBox="1"/>
            <p:nvPr/>
          </p:nvSpPr>
          <p:spPr>
            <a:xfrm>
              <a:off x="2779243" y="3987265"/>
              <a:ext cx="37902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i="1" dirty="0" smtClean="0">
                  <a:latin typeface="Georgia"/>
                  <a:cs typeface="Georgia"/>
                </a:rPr>
                <a:t>a</a:t>
              </a:r>
              <a:endParaRPr lang="pl-PL" i="1" dirty="0">
                <a:latin typeface="Georgia"/>
                <a:cs typeface="Georgia"/>
              </a:endParaRPr>
            </a:p>
          </p:txBody>
        </p:sp>
      </p:grpSp>
      <p:sp>
        <p:nvSpPr>
          <p:cNvPr id="5" name="PoleTekstowe 4"/>
          <p:cNvSpPr txBox="1"/>
          <p:nvPr/>
        </p:nvSpPr>
        <p:spPr>
          <a:xfrm>
            <a:off x="156702" y="2502005"/>
            <a:ext cx="2822222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100" i="1" spc="100" dirty="0" smtClean="0">
                <a:solidFill>
                  <a:srgbClr val="2D5341"/>
                </a:solidFill>
                <a:latin typeface="Georgia"/>
                <a:cs typeface="Georgia"/>
              </a:rPr>
              <a:t>Trójkąt</a:t>
            </a:r>
          </a:p>
          <a:p>
            <a:pPr algn="ctr"/>
            <a:r>
              <a:rPr lang="pl-PL" sz="2100" i="1" spc="100" dirty="0" smtClean="0">
                <a:solidFill>
                  <a:srgbClr val="2D5341"/>
                </a:solidFill>
                <a:latin typeface="Georgia"/>
                <a:cs typeface="Georgia"/>
              </a:rPr>
              <a:t>różnoboczny</a:t>
            </a:r>
            <a:endParaRPr lang="cs-CZ" sz="2100" i="1" spc="100" dirty="0">
              <a:solidFill>
                <a:srgbClr val="2D5341"/>
              </a:solidFill>
              <a:latin typeface="Georgia"/>
              <a:cs typeface="Georgia"/>
            </a:endParaRPr>
          </a:p>
          <a:p>
            <a:pPr algn="ctr"/>
            <a:endParaRPr lang="pl-PL" sz="2100" i="1" spc="100" dirty="0">
              <a:solidFill>
                <a:srgbClr val="2D5341"/>
              </a:solidFill>
              <a:latin typeface="Georgia"/>
              <a:cs typeface="Georgia"/>
            </a:endParaRPr>
          </a:p>
        </p:txBody>
      </p:sp>
      <p:sp>
        <p:nvSpPr>
          <p:cNvPr id="16" name="PoleTekstowe 15"/>
          <p:cNvSpPr txBox="1"/>
          <p:nvPr/>
        </p:nvSpPr>
        <p:spPr>
          <a:xfrm>
            <a:off x="3190277" y="2502005"/>
            <a:ext cx="2954829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100" i="1" spc="100" dirty="0" smtClean="0">
                <a:solidFill>
                  <a:srgbClr val="2D5341"/>
                </a:solidFill>
                <a:latin typeface="Georgia"/>
                <a:cs typeface="Georgia"/>
              </a:rPr>
              <a:t>Trójkąt</a:t>
            </a:r>
          </a:p>
          <a:p>
            <a:pPr algn="ctr"/>
            <a:r>
              <a:rPr lang="pl-PL" sz="2100" i="1" spc="100" dirty="0" smtClean="0">
                <a:solidFill>
                  <a:srgbClr val="2D5341"/>
                </a:solidFill>
                <a:latin typeface="Georgia"/>
                <a:cs typeface="Georgia"/>
              </a:rPr>
              <a:t>równoramienny</a:t>
            </a:r>
            <a:endParaRPr lang="cs-CZ" sz="2100" i="1" spc="100" dirty="0">
              <a:solidFill>
                <a:srgbClr val="2D5341"/>
              </a:solidFill>
              <a:latin typeface="Georgia"/>
              <a:cs typeface="Georgia"/>
            </a:endParaRPr>
          </a:p>
          <a:p>
            <a:pPr algn="ctr"/>
            <a:endParaRPr lang="pl-PL" sz="2100" i="1" spc="100" dirty="0">
              <a:solidFill>
                <a:srgbClr val="2D5341"/>
              </a:solidFill>
              <a:latin typeface="Georgia"/>
              <a:cs typeface="Georgia"/>
            </a:endParaRPr>
          </a:p>
        </p:txBody>
      </p:sp>
      <p:sp>
        <p:nvSpPr>
          <p:cNvPr id="24" name="PoleTekstowe 23"/>
          <p:cNvSpPr txBox="1"/>
          <p:nvPr/>
        </p:nvSpPr>
        <p:spPr>
          <a:xfrm>
            <a:off x="6369828" y="2502005"/>
            <a:ext cx="2485485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100" i="1" spc="100" dirty="0" smtClean="0">
                <a:solidFill>
                  <a:srgbClr val="2D5341"/>
                </a:solidFill>
                <a:latin typeface="Georgia"/>
                <a:cs typeface="Georgia"/>
              </a:rPr>
              <a:t>Trójkąt</a:t>
            </a:r>
          </a:p>
          <a:p>
            <a:pPr algn="ctr"/>
            <a:r>
              <a:rPr lang="pl-PL" sz="2100" i="1" spc="100" dirty="0" smtClean="0">
                <a:solidFill>
                  <a:srgbClr val="2D5341"/>
                </a:solidFill>
                <a:latin typeface="Georgia"/>
                <a:cs typeface="Georgia"/>
              </a:rPr>
              <a:t>równoboczny</a:t>
            </a:r>
            <a:endParaRPr lang="cs-CZ" sz="2100" i="1" spc="100" dirty="0">
              <a:solidFill>
                <a:srgbClr val="2D5341"/>
              </a:solidFill>
              <a:latin typeface="Georgia"/>
              <a:cs typeface="Georgia"/>
            </a:endParaRPr>
          </a:p>
          <a:p>
            <a:pPr algn="ctr"/>
            <a:endParaRPr lang="pl-PL" sz="2100" i="1" spc="100" dirty="0">
              <a:solidFill>
                <a:srgbClr val="2D5341"/>
              </a:solidFill>
              <a:latin typeface="Georgia"/>
              <a:cs typeface="Georgia"/>
            </a:endParaRPr>
          </a:p>
        </p:txBody>
      </p:sp>
      <p:pic>
        <p:nvPicPr>
          <p:cNvPr id="10" name="Obraz 9" descr="podkreslenie zielone.wmf"/>
          <p:cNvPicPr>
            <a:picLocks noChangeAspect="1"/>
          </p:cNvPicPr>
          <p:nvPr/>
        </p:nvPicPr>
        <p:blipFill rotWithShape="1">
          <a:blip r:embed="rId5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14" t="3" r="38189" b="-86386"/>
          <a:stretch/>
        </p:blipFill>
        <p:spPr>
          <a:xfrm rot="5400000">
            <a:off x="2520161" y="2617699"/>
            <a:ext cx="878625" cy="402390"/>
          </a:xfrm>
          <a:prstGeom prst="rect">
            <a:avLst/>
          </a:prstGeom>
        </p:spPr>
      </p:pic>
      <p:pic>
        <p:nvPicPr>
          <p:cNvPr id="33" name="Obraz 32" descr="podkreslenie zielone.wmf"/>
          <p:cNvPicPr>
            <a:picLocks noChangeAspect="1"/>
          </p:cNvPicPr>
          <p:nvPr/>
        </p:nvPicPr>
        <p:blipFill rotWithShape="1">
          <a:blip r:embed="rId5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14" t="3" r="38189" b="-86386"/>
          <a:stretch/>
        </p:blipFill>
        <p:spPr>
          <a:xfrm rot="5400000">
            <a:off x="5729321" y="2617700"/>
            <a:ext cx="878625" cy="4023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47407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2" presetClass="entr" presetSubtype="2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75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25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5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750"/>
                            </p:stCondLst>
                            <p:childTnLst>
                              <p:par>
                                <p:cTn id="4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" grpId="0"/>
      <p:bldP spid="5" grpId="0"/>
      <p:bldP spid="16" grpId="0"/>
      <p:bldP spid="2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7" name="Obraz 106" descr="paper-texture-1359509235aJV.jpg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17916" b="-9934"/>
          <a:stretch/>
        </p:blipFill>
        <p:spPr>
          <a:xfrm>
            <a:off x="253999" y="2179052"/>
            <a:ext cx="8636000" cy="4900551"/>
          </a:xfrm>
          <a:prstGeom prst="rect">
            <a:avLst/>
          </a:prstGeom>
        </p:spPr>
      </p:pic>
      <p:sp>
        <p:nvSpPr>
          <p:cNvPr id="61" name="Tytuł 60"/>
          <p:cNvSpPr>
            <a:spLocks noGrp="1"/>
          </p:cNvSpPr>
          <p:nvPr>
            <p:ph type="title"/>
          </p:nvPr>
        </p:nvSpPr>
        <p:spPr>
          <a:xfrm>
            <a:off x="364068" y="1044221"/>
            <a:ext cx="4620115" cy="772610"/>
          </a:xfrm>
        </p:spPr>
        <p:txBody>
          <a:bodyPr anchor="t"/>
          <a:lstStyle/>
          <a:p>
            <a:r>
              <a:rPr lang="pl-PL" dirty="0"/>
              <a:t>Wysokość w trójkącie </a:t>
            </a:r>
          </a:p>
        </p:txBody>
      </p:sp>
      <p:pic>
        <p:nvPicPr>
          <p:cNvPr id="62" name="Obraz 61" descr="podkreslenie_niebieskie.wm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489" y="1672897"/>
            <a:ext cx="5626100" cy="228600"/>
          </a:xfrm>
          <a:prstGeom prst="rect">
            <a:avLst/>
          </a:prstGeom>
        </p:spPr>
      </p:pic>
      <p:grpSp>
        <p:nvGrpSpPr>
          <p:cNvPr id="104" name="Grupa 103"/>
          <p:cNvGrpSpPr/>
          <p:nvPr/>
        </p:nvGrpSpPr>
        <p:grpSpPr>
          <a:xfrm>
            <a:off x="3122598" y="3254014"/>
            <a:ext cx="2976085" cy="2551107"/>
            <a:chOff x="2908710" y="3000022"/>
            <a:chExt cx="2976085" cy="2551107"/>
          </a:xfrm>
        </p:grpSpPr>
        <p:cxnSp>
          <p:nvCxnSpPr>
            <p:cNvPr id="60" name="Łącznik prosty 59"/>
            <p:cNvCxnSpPr/>
            <p:nvPr/>
          </p:nvCxnSpPr>
          <p:spPr>
            <a:xfrm>
              <a:off x="3969047" y="4315013"/>
              <a:ext cx="566082" cy="1236116"/>
            </a:xfrm>
            <a:prstGeom prst="line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Łącznik prosty 69"/>
            <p:cNvCxnSpPr/>
            <p:nvPr/>
          </p:nvCxnSpPr>
          <p:spPr>
            <a:xfrm flipH="1">
              <a:off x="2908710" y="4325467"/>
              <a:ext cx="1169235" cy="0"/>
            </a:xfrm>
            <a:prstGeom prst="line">
              <a:avLst/>
            </a:prstGeom>
            <a:ln>
              <a:solidFill>
                <a:srgbClr val="595959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17" name="Obraz 16" descr="trojkat.png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370195" y="3000022"/>
              <a:ext cx="2514600" cy="1346200"/>
            </a:xfrm>
            <a:prstGeom prst="rect">
              <a:avLst/>
            </a:prstGeom>
          </p:spPr>
        </p:pic>
        <p:cxnSp>
          <p:nvCxnSpPr>
            <p:cNvPr id="53" name="Łącznik prosty 52"/>
            <p:cNvCxnSpPr/>
            <p:nvPr/>
          </p:nvCxnSpPr>
          <p:spPr>
            <a:xfrm flipV="1">
              <a:off x="4293419" y="4333662"/>
              <a:ext cx="1547712" cy="729596"/>
            </a:xfrm>
            <a:prstGeom prst="line">
              <a:avLst/>
            </a:prstGeom>
            <a:ln w="38100" cmpd="sng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Łącznik prosty 53"/>
            <p:cNvCxnSpPr/>
            <p:nvPr/>
          </p:nvCxnSpPr>
          <p:spPr>
            <a:xfrm flipV="1">
              <a:off x="3375916" y="3008216"/>
              <a:ext cx="0" cy="1323058"/>
            </a:xfrm>
            <a:prstGeom prst="line">
              <a:avLst/>
            </a:prstGeom>
            <a:ln w="38100" cmpd="sng">
              <a:solidFill>
                <a:srgbClr val="660066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Łącznik prosty 55"/>
            <p:cNvCxnSpPr/>
            <p:nvPr/>
          </p:nvCxnSpPr>
          <p:spPr>
            <a:xfrm flipV="1">
              <a:off x="3969047" y="3584008"/>
              <a:ext cx="468606" cy="749653"/>
            </a:xfrm>
            <a:prstGeom prst="line">
              <a:avLst/>
            </a:prstGeom>
            <a:ln w="38100" cmpd="sng"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64" name="Grupa 63"/>
            <p:cNvGrpSpPr/>
            <p:nvPr/>
          </p:nvGrpSpPr>
          <p:grpSpPr>
            <a:xfrm rot="12516300">
              <a:off x="4114516" y="4849235"/>
              <a:ext cx="378884" cy="378884"/>
              <a:chOff x="4277825" y="3382005"/>
              <a:chExt cx="378884" cy="378884"/>
            </a:xfrm>
          </p:grpSpPr>
          <p:sp>
            <p:nvSpPr>
              <p:cNvPr id="55" name="Łuk 54"/>
              <p:cNvSpPr/>
              <p:nvPr/>
            </p:nvSpPr>
            <p:spPr>
              <a:xfrm rot="7505567">
                <a:off x="4277825" y="3382005"/>
                <a:ext cx="378884" cy="378884"/>
              </a:xfrm>
              <a:prstGeom prst="arc">
                <a:avLst/>
              </a:prstGeom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pl-PL"/>
              </a:p>
            </p:txBody>
          </p:sp>
          <p:sp>
            <p:nvSpPr>
              <p:cNvPr id="57" name="Owal 56"/>
              <p:cNvSpPr/>
              <p:nvPr/>
            </p:nvSpPr>
            <p:spPr>
              <a:xfrm>
                <a:off x="4467267" y="3645187"/>
                <a:ext cx="45719" cy="45719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l-PL"/>
              </a:p>
            </p:txBody>
          </p:sp>
        </p:grpSp>
        <p:grpSp>
          <p:nvGrpSpPr>
            <p:cNvPr id="71" name="Grupa 70"/>
            <p:cNvGrpSpPr/>
            <p:nvPr/>
          </p:nvGrpSpPr>
          <p:grpSpPr>
            <a:xfrm>
              <a:off x="4282491" y="3390468"/>
              <a:ext cx="378884" cy="378884"/>
              <a:chOff x="4277825" y="3382005"/>
              <a:chExt cx="378884" cy="378884"/>
            </a:xfrm>
          </p:grpSpPr>
          <p:sp>
            <p:nvSpPr>
              <p:cNvPr id="72" name="Łuk 71"/>
              <p:cNvSpPr/>
              <p:nvPr/>
            </p:nvSpPr>
            <p:spPr>
              <a:xfrm rot="7505567">
                <a:off x="4277825" y="3382005"/>
                <a:ext cx="378884" cy="378884"/>
              </a:xfrm>
              <a:prstGeom prst="arc">
                <a:avLst/>
              </a:prstGeom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pl-PL"/>
              </a:p>
            </p:txBody>
          </p:sp>
          <p:sp>
            <p:nvSpPr>
              <p:cNvPr id="73" name="Owal 72"/>
              <p:cNvSpPr/>
              <p:nvPr/>
            </p:nvSpPr>
            <p:spPr>
              <a:xfrm>
                <a:off x="4467267" y="3645187"/>
                <a:ext cx="45719" cy="45719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l-PL"/>
              </a:p>
            </p:txBody>
          </p:sp>
        </p:grpSp>
        <p:grpSp>
          <p:nvGrpSpPr>
            <p:cNvPr id="74" name="Grupa 73"/>
            <p:cNvGrpSpPr/>
            <p:nvPr/>
          </p:nvGrpSpPr>
          <p:grpSpPr>
            <a:xfrm rot="14392269">
              <a:off x="3187715" y="4125571"/>
              <a:ext cx="378884" cy="378884"/>
              <a:chOff x="4277825" y="3382005"/>
              <a:chExt cx="378884" cy="378884"/>
            </a:xfrm>
          </p:grpSpPr>
          <p:sp>
            <p:nvSpPr>
              <p:cNvPr id="75" name="Łuk 74"/>
              <p:cNvSpPr/>
              <p:nvPr/>
            </p:nvSpPr>
            <p:spPr>
              <a:xfrm rot="7505567">
                <a:off x="4277825" y="3382005"/>
                <a:ext cx="378884" cy="378884"/>
              </a:xfrm>
              <a:prstGeom prst="arc">
                <a:avLst/>
              </a:prstGeom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pl-PL"/>
              </a:p>
            </p:txBody>
          </p:sp>
          <p:sp>
            <p:nvSpPr>
              <p:cNvPr id="76" name="Owal 75"/>
              <p:cNvSpPr/>
              <p:nvPr/>
            </p:nvSpPr>
            <p:spPr>
              <a:xfrm>
                <a:off x="4467267" y="3645187"/>
                <a:ext cx="45719" cy="45719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l-PL"/>
              </a:p>
            </p:txBody>
          </p:sp>
        </p:grpSp>
      </p:grpSp>
      <p:grpSp>
        <p:nvGrpSpPr>
          <p:cNvPr id="105" name="Grupa 104"/>
          <p:cNvGrpSpPr/>
          <p:nvPr/>
        </p:nvGrpSpPr>
        <p:grpSpPr>
          <a:xfrm>
            <a:off x="6811828" y="3254014"/>
            <a:ext cx="1917700" cy="1543837"/>
            <a:chOff x="6811828" y="3000022"/>
            <a:chExt cx="1917700" cy="1543837"/>
          </a:xfrm>
        </p:grpSpPr>
        <p:pic>
          <p:nvPicPr>
            <p:cNvPr id="32" name="Obraz 31" descr="trojkat3.png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811828" y="3000022"/>
              <a:ext cx="1917700" cy="1346200"/>
            </a:xfrm>
            <a:prstGeom prst="rect">
              <a:avLst/>
            </a:prstGeom>
          </p:spPr>
        </p:pic>
        <p:grpSp>
          <p:nvGrpSpPr>
            <p:cNvPr id="91" name="Grupa 90"/>
            <p:cNvGrpSpPr/>
            <p:nvPr/>
          </p:nvGrpSpPr>
          <p:grpSpPr>
            <a:xfrm>
              <a:off x="7438931" y="3205124"/>
              <a:ext cx="378884" cy="378884"/>
              <a:chOff x="4277825" y="3382005"/>
              <a:chExt cx="378884" cy="378884"/>
            </a:xfrm>
          </p:grpSpPr>
          <p:sp>
            <p:nvSpPr>
              <p:cNvPr id="92" name="Łuk 91"/>
              <p:cNvSpPr/>
              <p:nvPr/>
            </p:nvSpPr>
            <p:spPr>
              <a:xfrm rot="7505567">
                <a:off x="4277825" y="3382005"/>
                <a:ext cx="378884" cy="378884"/>
              </a:xfrm>
              <a:prstGeom prst="arc">
                <a:avLst/>
              </a:prstGeom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pl-PL"/>
              </a:p>
            </p:txBody>
          </p:sp>
          <p:sp>
            <p:nvSpPr>
              <p:cNvPr id="93" name="Owal 92"/>
              <p:cNvSpPr/>
              <p:nvPr/>
            </p:nvSpPr>
            <p:spPr>
              <a:xfrm>
                <a:off x="4467267" y="3645187"/>
                <a:ext cx="45719" cy="45719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l-PL"/>
              </a:p>
            </p:txBody>
          </p:sp>
        </p:grpSp>
        <p:grpSp>
          <p:nvGrpSpPr>
            <p:cNvPr id="95" name="Grupa 94"/>
            <p:cNvGrpSpPr/>
            <p:nvPr/>
          </p:nvGrpSpPr>
          <p:grpSpPr>
            <a:xfrm rot="942106">
              <a:off x="8029068" y="3349982"/>
              <a:ext cx="378884" cy="378884"/>
              <a:chOff x="4277825" y="3382005"/>
              <a:chExt cx="378884" cy="378884"/>
            </a:xfrm>
          </p:grpSpPr>
          <p:sp>
            <p:nvSpPr>
              <p:cNvPr id="96" name="Łuk 95"/>
              <p:cNvSpPr/>
              <p:nvPr/>
            </p:nvSpPr>
            <p:spPr>
              <a:xfrm rot="7505567">
                <a:off x="4277825" y="3382005"/>
                <a:ext cx="378884" cy="378884"/>
              </a:xfrm>
              <a:prstGeom prst="arc">
                <a:avLst/>
              </a:prstGeom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pl-PL"/>
              </a:p>
            </p:txBody>
          </p:sp>
          <p:sp>
            <p:nvSpPr>
              <p:cNvPr id="97" name="Owal 96"/>
              <p:cNvSpPr/>
              <p:nvPr/>
            </p:nvSpPr>
            <p:spPr>
              <a:xfrm>
                <a:off x="4467267" y="3645187"/>
                <a:ext cx="45719" cy="45719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l-PL"/>
              </a:p>
            </p:txBody>
          </p:sp>
        </p:grpSp>
        <p:grpSp>
          <p:nvGrpSpPr>
            <p:cNvPr id="98" name="Grupa 97"/>
            <p:cNvGrpSpPr/>
            <p:nvPr/>
          </p:nvGrpSpPr>
          <p:grpSpPr>
            <a:xfrm rot="13855067">
              <a:off x="7794191" y="4164975"/>
              <a:ext cx="378884" cy="378884"/>
              <a:chOff x="4277825" y="3382005"/>
              <a:chExt cx="378884" cy="378884"/>
            </a:xfrm>
          </p:grpSpPr>
          <p:sp>
            <p:nvSpPr>
              <p:cNvPr id="99" name="Łuk 98"/>
              <p:cNvSpPr/>
              <p:nvPr/>
            </p:nvSpPr>
            <p:spPr>
              <a:xfrm rot="7505567">
                <a:off x="4277825" y="3382005"/>
                <a:ext cx="378884" cy="378884"/>
              </a:xfrm>
              <a:prstGeom prst="arc">
                <a:avLst/>
              </a:prstGeom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pl-PL"/>
              </a:p>
            </p:txBody>
          </p:sp>
          <p:sp>
            <p:nvSpPr>
              <p:cNvPr id="100" name="Owal 99"/>
              <p:cNvSpPr/>
              <p:nvPr/>
            </p:nvSpPr>
            <p:spPr>
              <a:xfrm>
                <a:off x="4467267" y="3645187"/>
                <a:ext cx="45719" cy="45719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l-PL"/>
              </a:p>
            </p:txBody>
          </p:sp>
        </p:grpSp>
        <p:cxnSp>
          <p:nvCxnSpPr>
            <p:cNvPr id="82" name="Łącznik prosty 81"/>
            <p:cNvCxnSpPr/>
            <p:nvPr/>
          </p:nvCxnSpPr>
          <p:spPr>
            <a:xfrm>
              <a:off x="7656603" y="3380214"/>
              <a:ext cx="1035507" cy="946074"/>
            </a:xfrm>
            <a:prstGeom prst="line">
              <a:avLst/>
            </a:prstGeom>
            <a:ln w="38100" cmpd="sng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Łącznik prosty 83"/>
            <p:cNvCxnSpPr/>
            <p:nvPr/>
          </p:nvCxnSpPr>
          <p:spPr>
            <a:xfrm flipV="1">
              <a:off x="6854093" y="3534395"/>
              <a:ext cx="1392552" cy="795359"/>
            </a:xfrm>
            <a:prstGeom prst="line">
              <a:avLst/>
            </a:prstGeom>
            <a:ln w="38100" cmpd="sng"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Łącznik prosty 82"/>
            <p:cNvCxnSpPr/>
            <p:nvPr/>
          </p:nvCxnSpPr>
          <p:spPr>
            <a:xfrm flipV="1">
              <a:off x="7965818" y="3026269"/>
              <a:ext cx="0" cy="1305005"/>
            </a:xfrm>
            <a:prstGeom prst="line">
              <a:avLst/>
            </a:prstGeom>
            <a:ln w="38100" cmpd="sng">
              <a:solidFill>
                <a:srgbClr val="660066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6" name="Grupa 105"/>
          <p:cNvGrpSpPr/>
          <p:nvPr/>
        </p:nvGrpSpPr>
        <p:grpSpPr>
          <a:xfrm>
            <a:off x="525462" y="3254014"/>
            <a:ext cx="1917700" cy="1354396"/>
            <a:chOff x="525462" y="3000022"/>
            <a:chExt cx="1917700" cy="1354396"/>
          </a:xfrm>
        </p:grpSpPr>
        <p:pic>
          <p:nvPicPr>
            <p:cNvPr id="18" name="Obraz 17" descr="trojkat1.png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5462" y="3000022"/>
              <a:ext cx="1917700" cy="1346200"/>
            </a:xfrm>
            <a:prstGeom prst="rect">
              <a:avLst/>
            </a:prstGeom>
          </p:spPr>
        </p:pic>
        <p:sp>
          <p:nvSpPr>
            <p:cNvPr id="47" name="Łuk 46"/>
            <p:cNvSpPr/>
            <p:nvPr/>
          </p:nvSpPr>
          <p:spPr>
            <a:xfrm rot="7505567">
              <a:off x="921731" y="3239560"/>
              <a:ext cx="378884" cy="378884"/>
            </a:xfrm>
            <a:prstGeom prst="arc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cxnSp>
          <p:nvCxnSpPr>
            <p:cNvPr id="49" name="Łącznik prosty 48"/>
            <p:cNvCxnSpPr/>
            <p:nvPr/>
          </p:nvCxnSpPr>
          <p:spPr>
            <a:xfrm flipV="1">
              <a:off x="533656" y="3429000"/>
              <a:ext cx="577517" cy="925418"/>
            </a:xfrm>
            <a:prstGeom prst="line">
              <a:avLst/>
            </a:prstGeom>
            <a:ln w="38100" cmpd="sng"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0" name="Owal 49"/>
            <p:cNvSpPr/>
            <p:nvPr/>
          </p:nvSpPr>
          <p:spPr>
            <a:xfrm>
              <a:off x="1111173" y="3502742"/>
              <a:ext cx="45719" cy="45719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cxnSp>
          <p:nvCxnSpPr>
            <p:cNvPr id="34" name="Łącznik prosty 33"/>
            <p:cNvCxnSpPr/>
            <p:nvPr/>
          </p:nvCxnSpPr>
          <p:spPr>
            <a:xfrm>
              <a:off x="541850" y="4346222"/>
              <a:ext cx="1862956" cy="0"/>
            </a:xfrm>
            <a:prstGeom prst="line">
              <a:avLst/>
            </a:prstGeom>
            <a:ln w="38100" cmpd="sng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Łącznik prosty 43"/>
            <p:cNvCxnSpPr/>
            <p:nvPr/>
          </p:nvCxnSpPr>
          <p:spPr>
            <a:xfrm flipV="1">
              <a:off x="533656" y="3008216"/>
              <a:ext cx="0" cy="1346201"/>
            </a:xfrm>
            <a:prstGeom prst="line">
              <a:avLst/>
            </a:prstGeom>
            <a:ln w="38100" cmpd="sng">
              <a:solidFill>
                <a:srgbClr val="660066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6582983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2" presetClass="entr" presetSubtype="2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9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9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750"/>
                            </p:stCondLst>
                            <p:childTnLst>
                              <p:par>
                                <p:cTn id="21" presetID="9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7" name="Obraz 106" descr="paper-texture-1359509235aJV.jpg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17916" b="-9934"/>
          <a:stretch/>
        </p:blipFill>
        <p:spPr>
          <a:xfrm>
            <a:off x="253999" y="2179052"/>
            <a:ext cx="8636000" cy="4900551"/>
          </a:xfrm>
          <a:prstGeom prst="rect">
            <a:avLst/>
          </a:prstGeom>
        </p:spPr>
      </p:pic>
      <p:sp>
        <p:nvSpPr>
          <p:cNvPr id="61" name="Tytuł 60"/>
          <p:cNvSpPr>
            <a:spLocks noGrp="1"/>
          </p:cNvSpPr>
          <p:nvPr>
            <p:ph type="title"/>
          </p:nvPr>
        </p:nvSpPr>
        <p:spPr>
          <a:xfrm>
            <a:off x="364068" y="1044221"/>
            <a:ext cx="4620115" cy="772610"/>
          </a:xfrm>
        </p:spPr>
        <p:txBody>
          <a:bodyPr anchor="t"/>
          <a:lstStyle/>
          <a:p>
            <a:r>
              <a:rPr lang="pl-PL" dirty="0"/>
              <a:t>Kąty w trójkącie</a:t>
            </a:r>
            <a:r>
              <a:rPr lang="cs-CZ" dirty="0"/>
              <a:t> </a:t>
            </a:r>
            <a:endParaRPr lang="pl-PL" dirty="0"/>
          </a:p>
        </p:txBody>
      </p:sp>
      <p:pic>
        <p:nvPicPr>
          <p:cNvPr id="62" name="Obraz 61" descr="podkreslenie_niebieskie.wm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489" y="1672897"/>
            <a:ext cx="5626100" cy="228600"/>
          </a:xfrm>
          <a:prstGeom prst="rect">
            <a:avLst/>
          </a:prstGeom>
        </p:spPr>
      </p:pic>
      <p:sp>
        <p:nvSpPr>
          <p:cNvPr id="42" name="PoleTekstowe 41"/>
          <p:cNvSpPr txBox="1"/>
          <p:nvPr/>
        </p:nvSpPr>
        <p:spPr>
          <a:xfrm>
            <a:off x="430908" y="2368320"/>
            <a:ext cx="222287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i="1" spc="100" dirty="0" smtClean="0">
                <a:solidFill>
                  <a:srgbClr val="2D5341"/>
                </a:solidFill>
                <a:latin typeface="Georgia"/>
                <a:cs typeface="Georgia"/>
              </a:rPr>
              <a:t>Trójkąt</a:t>
            </a:r>
          </a:p>
          <a:p>
            <a:pPr algn="ctr"/>
            <a:r>
              <a:rPr lang="pl-PL" i="1" spc="100" dirty="0" smtClean="0">
                <a:solidFill>
                  <a:srgbClr val="2D5341"/>
                </a:solidFill>
                <a:latin typeface="Georgia"/>
                <a:cs typeface="Georgia"/>
              </a:rPr>
              <a:t>prostokątny</a:t>
            </a:r>
            <a:endParaRPr lang="pl-PL" i="1" spc="100" dirty="0">
              <a:solidFill>
                <a:srgbClr val="2D5341"/>
              </a:solidFill>
              <a:latin typeface="Georgia"/>
              <a:cs typeface="Georgia"/>
            </a:endParaRPr>
          </a:p>
        </p:txBody>
      </p:sp>
      <p:sp>
        <p:nvSpPr>
          <p:cNvPr id="43" name="PoleTekstowe 42"/>
          <p:cNvSpPr txBox="1"/>
          <p:nvPr/>
        </p:nvSpPr>
        <p:spPr>
          <a:xfrm>
            <a:off x="3295170" y="2368320"/>
            <a:ext cx="233635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i="1" spc="100" dirty="0" smtClean="0">
                <a:solidFill>
                  <a:srgbClr val="2D5341"/>
                </a:solidFill>
                <a:latin typeface="Georgia"/>
                <a:cs typeface="Georgia"/>
              </a:rPr>
              <a:t>Trójkąt</a:t>
            </a:r>
          </a:p>
          <a:p>
            <a:pPr algn="ctr"/>
            <a:r>
              <a:rPr lang="pl-PL" i="1" spc="100" dirty="0" smtClean="0">
                <a:solidFill>
                  <a:srgbClr val="2D5341"/>
                </a:solidFill>
                <a:latin typeface="Georgia"/>
                <a:cs typeface="Georgia"/>
              </a:rPr>
              <a:t>ostrokątny</a:t>
            </a:r>
            <a:endParaRPr lang="pl-PL" i="1" spc="100" dirty="0">
              <a:solidFill>
                <a:srgbClr val="2D5341"/>
              </a:solidFill>
              <a:latin typeface="Georgia"/>
              <a:cs typeface="Georgia"/>
            </a:endParaRPr>
          </a:p>
        </p:txBody>
      </p:sp>
      <p:sp>
        <p:nvSpPr>
          <p:cNvPr id="45" name="PoleTekstowe 44"/>
          <p:cNvSpPr txBox="1"/>
          <p:nvPr/>
        </p:nvSpPr>
        <p:spPr>
          <a:xfrm>
            <a:off x="6272908" y="2368320"/>
            <a:ext cx="233635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i="1" spc="100" dirty="0" smtClean="0">
                <a:solidFill>
                  <a:srgbClr val="2D5341"/>
                </a:solidFill>
                <a:latin typeface="Georgia"/>
                <a:cs typeface="Georgia"/>
              </a:rPr>
              <a:t>Trójkąt</a:t>
            </a:r>
          </a:p>
          <a:p>
            <a:pPr algn="ctr"/>
            <a:r>
              <a:rPr lang="pl-PL" i="1" spc="100" dirty="0" smtClean="0">
                <a:solidFill>
                  <a:srgbClr val="2D5341"/>
                </a:solidFill>
                <a:latin typeface="Georgia"/>
                <a:cs typeface="Georgia"/>
              </a:rPr>
              <a:t>rozwartokątny</a:t>
            </a:r>
            <a:endParaRPr lang="pl-PL" i="1" spc="100" dirty="0">
              <a:solidFill>
                <a:srgbClr val="2D5341"/>
              </a:solidFill>
              <a:latin typeface="Georgia"/>
              <a:cs typeface="Georgia"/>
            </a:endParaRPr>
          </a:p>
        </p:txBody>
      </p:sp>
      <p:sp>
        <p:nvSpPr>
          <p:cNvPr id="46" name="PoleTekstowe 45"/>
          <p:cNvSpPr txBox="1"/>
          <p:nvPr/>
        </p:nvSpPr>
        <p:spPr>
          <a:xfrm>
            <a:off x="430908" y="4422191"/>
            <a:ext cx="222287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i="1" spc="100" dirty="0" smtClean="0">
                <a:solidFill>
                  <a:srgbClr val="2D5341"/>
                </a:solidFill>
                <a:latin typeface="Georgia"/>
                <a:cs typeface="Georgia"/>
              </a:rPr>
              <a:t>Trójkąt</a:t>
            </a:r>
          </a:p>
          <a:p>
            <a:pPr algn="ctr"/>
            <a:r>
              <a:rPr lang="pl-PL" i="1" spc="100" dirty="0" smtClean="0">
                <a:solidFill>
                  <a:srgbClr val="2D5341"/>
                </a:solidFill>
                <a:latin typeface="Georgia"/>
                <a:cs typeface="Georgia"/>
              </a:rPr>
              <a:t>prostokątny</a:t>
            </a:r>
            <a:endParaRPr lang="pl-PL" i="1" spc="100" dirty="0">
              <a:solidFill>
                <a:srgbClr val="2D5341"/>
              </a:solidFill>
              <a:latin typeface="Georgia"/>
              <a:cs typeface="Georgia"/>
            </a:endParaRPr>
          </a:p>
        </p:txBody>
      </p:sp>
      <p:sp>
        <p:nvSpPr>
          <p:cNvPr id="48" name="PoleTekstowe 47"/>
          <p:cNvSpPr txBox="1"/>
          <p:nvPr/>
        </p:nvSpPr>
        <p:spPr>
          <a:xfrm>
            <a:off x="3295170" y="4422191"/>
            <a:ext cx="233635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i="1" spc="100" dirty="0" smtClean="0">
                <a:solidFill>
                  <a:srgbClr val="2D5341"/>
                </a:solidFill>
                <a:latin typeface="Georgia"/>
                <a:cs typeface="Georgia"/>
              </a:rPr>
              <a:t>Trójkąt</a:t>
            </a:r>
          </a:p>
          <a:p>
            <a:pPr algn="ctr"/>
            <a:r>
              <a:rPr lang="pl-PL" i="1" spc="100" dirty="0" smtClean="0">
                <a:solidFill>
                  <a:srgbClr val="2D5341"/>
                </a:solidFill>
                <a:latin typeface="Georgia"/>
                <a:cs typeface="Georgia"/>
              </a:rPr>
              <a:t>równoramienny</a:t>
            </a:r>
            <a:endParaRPr lang="pl-PL" i="1" spc="100" dirty="0">
              <a:solidFill>
                <a:srgbClr val="2D5341"/>
              </a:solidFill>
              <a:latin typeface="Georgia"/>
              <a:cs typeface="Georgia"/>
            </a:endParaRPr>
          </a:p>
        </p:txBody>
      </p:sp>
      <p:sp>
        <p:nvSpPr>
          <p:cNvPr id="51" name="PoleTekstowe 50"/>
          <p:cNvSpPr txBox="1"/>
          <p:nvPr/>
        </p:nvSpPr>
        <p:spPr>
          <a:xfrm>
            <a:off x="6272908" y="4422191"/>
            <a:ext cx="233635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i="1" spc="100" dirty="0" smtClean="0">
                <a:solidFill>
                  <a:srgbClr val="2D5341"/>
                </a:solidFill>
                <a:latin typeface="Georgia"/>
                <a:cs typeface="Georgia"/>
              </a:rPr>
              <a:t>Trójkąt</a:t>
            </a:r>
          </a:p>
          <a:p>
            <a:pPr algn="ctr"/>
            <a:r>
              <a:rPr lang="pl-PL" i="1" spc="100" dirty="0" smtClean="0">
                <a:solidFill>
                  <a:srgbClr val="2D5341"/>
                </a:solidFill>
                <a:latin typeface="Georgia"/>
                <a:cs typeface="Georgia"/>
              </a:rPr>
              <a:t>równoboczny</a:t>
            </a:r>
            <a:endParaRPr lang="pl-PL" i="1" spc="100" dirty="0">
              <a:solidFill>
                <a:srgbClr val="2D5341"/>
              </a:solidFill>
              <a:latin typeface="Georgia"/>
              <a:cs typeface="Georgia"/>
            </a:endParaRPr>
          </a:p>
        </p:txBody>
      </p:sp>
      <p:pic>
        <p:nvPicPr>
          <p:cNvPr id="3" name="Obraz 2" descr="rysunki_tik_slajd5_linia1_ostrokatny.wm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421" y="3083253"/>
            <a:ext cx="1256465" cy="1069434"/>
          </a:xfrm>
          <a:prstGeom prst="rect">
            <a:avLst/>
          </a:prstGeom>
        </p:spPr>
      </p:pic>
      <p:pic>
        <p:nvPicPr>
          <p:cNvPr id="4" name="Obraz 3" descr="rysunki_tik_slajd5_linia1_prostokatny.wm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24512" y="3049683"/>
            <a:ext cx="767307" cy="1103004"/>
          </a:xfrm>
          <a:prstGeom prst="rect">
            <a:avLst/>
          </a:prstGeom>
        </p:spPr>
      </p:pic>
      <p:pic>
        <p:nvPicPr>
          <p:cNvPr id="5" name="Obraz 4" descr="rysunki_tik_slajd5_linia1_rozwartokatny.wmf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9167" y="3054479"/>
            <a:ext cx="2110094" cy="1098208"/>
          </a:xfrm>
          <a:prstGeom prst="rect">
            <a:avLst/>
          </a:prstGeom>
        </p:spPr>
      </p:pic>
      <p:pic>
        <p:nvPicPr>
          <p:cNvPr id="6" name="Obraz 5" descr="rysunki_tik_slajd5_linia2_prostokatny.wmf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0526" y="5103044"/>
            <a:ext cx="930360" cy="1337992"/>
          </a:xfrm>
          <a:prstGeom prst="rect">
            <a:avLst/>
          </a:prstGeom>
        </p:spPr>
      </p:pic>
      <p:pic>
        <p:nvPicPr>
          <p:cNvPr id="7" name="Obraz 6" descr="rysunki_tik_slajd5_linia2_rownoboczny.wmf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99222" y="5352420"/>
            <a:ext cx="1256465" cy="1088616"/>
          </a:xfrm>
          <a:prstGeom prst="rect">
            <a:avLst/>
          </a:prstGeom>
        </p:spPr>
      </p:pic>
      <p:pic>
        <p:nvPicPr>
          <p:cNvPr id="8" name="Obraz 7" descr="rysunki_tik_slajd5_linia2_rownoramienny.wmf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4874" y="5117433"/>
            <a:ext cx="1251669" cy="13236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75448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2" presetClass="entr" presetSubtype="2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9" presetClass="entr" presetSubtype="0" fill="hold" nodeType="afterEffect">
                                  <p:stCondLst>
                                    <p:cond delay="4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2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950"/>
                            </p:stCondLst>
                            <p:childTnLst>
                              <p:par>
                                <p:cTn id="25" presetID="9" presetClass="entr" presetSubtype="0" fill="hold" nodeType="afterEffect">
                                  <p:stCondLst>
                                    <p:cond delay="4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9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650"/>
                            </p:stCondLst>
                            <p:childTnLst>
                              <p:par>
                                <p:cTn id="33" presetID="9" presetClass="entr" presetSubtype="0" fill="hold" nodeType="afterEffect">
                                  <p:stCondLst>
                                    <p:cond delay="4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66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7350"/>
                            </p:stCondLst>
                            <p:childTnLst>
                              <p:par>
                                <p:cTn id="41" presetID="9" presetClass="entr" presetSubtype="0" fill="hold" nodeType="afterEffect">
                                  <p:stCondLst>
                                    <p:cond delay="4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83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9050"/>
                            </p:stCondLst>
                            <p:childTnLst>
                              <p:par>
                                <p:cTn id="49" presetID="9" presetClass="entr" presetSubtype="0" fill="hold" nodeType="afterEffect">
                                  <p:stCondLst>
                                    <p:cond delay="4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00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10750"/>
                            </p:stCondLst>
                            <p:childTnLst>
                              <p:par>
                                <p:cTn id="57" presetID="9" presetClass="entr" presetSubtype="0" fill="hold" nodeType="afterEffect">
                                  <p:stCondLst>
                                    <p:cond delay="4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" grpId="0"/>
      <p:bldP spid="42" grpId="0"/>
      <p:bldP spid="43" grpId="0"/>
      <p:bldP spid="45" grpId="0"/>
      <p:bldP spid="46" grpId="0"/>
      <p:bldP spid="48" grpId="0"/>
      <p:bldP spid="5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7" name="Obraz 106" descr="paper-texture-1359509235aJV.jpg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17916" b="-9934"/>
          <a:stretch/>
        </p:blipFill>
        <p:spPr>
          <a:xfrm>
            <a:off x="253999" y="2179052"/>
            <a:ext cx="8636000" cy="4900551"/>
          </a:xfrm>
          <a:prstGeom prst="rect">
            <a:avLst/>
          </a:prstGeom>
        </p:spPr>
      </p:pic>
      <p:sp>
        <p:nvSpPr>
          <p:cNvPr id="61" name="Tytuł 60"/>
          <p:cNvSpPr>
            <a:spLocks noGrp="1"/>
          </p:cNvSpPr>
          <p:nvPr>
            <p:ph type="title"/>
          </p:nvPr>
        </p:nvSpPr>
        <p:spPr>
          <a:xfrm>
            <a:off x="364068" y="1044221"/>
            <a:ext cx="4620115" cy="772610"/>
          </a:xfrm>
        </p:spPr>
        <p:txBody>
          <a:bodyPr anchor="t"/>
          <a:lstStyle/>
          <a:p>
            <a:r>
              <a:rPr lang="pl-PL" dirty="0"/>
              <a:t>Suma kątów w trójkącie </a:t>
            </a:r>
          </a:p>
        </p:txBody>
      </p:sp>
      <p:pic>
        <p:nvPicPr>
          <p:cNvPr id="62" name="Obraz 61" descr="podkreslenie_niebieskie.wm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489" y="1672897"/>
            <a:ext cx="5626100" cy="228600"/>
          </a:xfrm>
          <a:prstGeom prst="rect">
            <a:avLst/>
          </a:prstGeom>
        </p:spPr>
      </p:pic>
      <p:sp>
        <p:nvSpPr>
          <p:cNvPr id="42" name="PoleTekstowe 41"/>
          <p:cNvSpPr txBox="1"/>
          <p:nvPr/>
        </p:nvSpPr>
        <p:spPr>
          <a:xfrm>
            <a:off x="3823346" y="5091344"/>
            <a:ext cx="487947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Suma kątów w trójkącie równa się </a:t>
            </a:r>
            <a:r>
              <a:rPr lang="pl-PL" sz="2800" dirty="0">
                <a:solidFill>
                  <a:srgbClr val="073E87"/>
                </a:solidFill>
              </a:rPr>
              <a:t>180</a:t>
            </a:r>
            <a:r>
              <a:rPr lang="pl-PL" sz="2800" dirty="0">
                <a:solidFill>
                  <a:srgbClr val="073E87"/>
                </a:solidFill>
                <a:sym typeface="Symbol"/>
              </a:rPr>
              <a:t></a:t>
            </a:r>
            <a:endParaRPr lang="cs-CZ" sz="2800" dirty="0">
              <a:solidFill>
                <a:srgbClr val="073E87"/>
              </a:solidFill>
            </a:endParaRPr>
          </a:p>
        </p:txBody>
      </p:sp>
      <p:pic>
        <p:nvPicPr>
          <p:cNvPr id="12" name="Obraz 11" descr="katy_w_trojkacie_alfa.wm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07612" y="3327400"/>
            <a:ext cx="3095207" cy="1627153"/>
          </a:xfrm>
          <a:prstGeom prst="rect">
            <a:avLst/>
          </a:prstGeom>
        </p:spPr>
      </p:pic>
      <p:pic>
        <p:nvPicPr>
          <p:cNvPr id="13" name="Obraz 12" descr="katy_w_trojkacie_beta.wm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9957" y="3327400"/>
            <a:ext cx="3095207" cy="1627153"/>
          </a:xfrm>
          <a:prstGeom prst="rect">
            <a:avLst/>
          </a:prstGeom>
        </p:spPr>
      </p:pic>
      <p:pic>
        <p:nvPicPr>
          <p:cNvPr id="20" name="Obraz 19" descr="katy_w_trojkacie_gamma.wmf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9957" y="3327400"/>
            <a:ext cx="3095207" cy="1627153"/>
          </a:xfrm>
          <a:prstGeom prst="rect">
            <a:avLst/>
          </a:prstGeom>
        </p:spPr>
      </p:pic>
      <p:pic>
        <p:nvPicPr>
          <p:cNvPr id="22" name="Obraz 21" descr="katy_w_trojkacie_wycinek_gamma.wmf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526" y="2474737"/>
            <a:ext cx="789616" cy="753395"/>
          </a:xfrm>
          <a:prstGeom prst="rect">
            <a:avLst/>
          </a:prstGeom>
        </p:spPr>
      </p:pic>
      <p:pic>
        <p:nvPicPr>
          <p:cNvPr id="23" name="Obraz 22" descr="katy_w_trojkacie_wycinek_beta.wmf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7405" y="3726452"/>
            <a:ext cx="894501" cy="414525"/>
          </a:xfrm>
          <a:prstGeom prst="rect">
            <a:avLst/>
          </a:prstGeom>
        </p:spPr>
      </p:pic>
      <p:pic>
        <p:nvPicPr>
          <p:cNvPr id="24" name="Obraz 23" descr="katy_w_trojkacie_wycinek_alfa.wmf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4278" y="3610093"/>
            <a:ext cx="792689" cy="530884"/>
          </a:xfrm>
          <a:prstGeom prst="rect">
            <a:avLst/>
          </a:prstGeom>
        </p:spPr>
      </p:pic>
      <p:pic>
        <p:nvPicPr>
          <p:cNvPr id="17" name="Obraz 16" descr="katy_w_trojkacie.wmf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2686" y="2484897"/>
            <a:ext cx="3189220" cy="1656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46865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2" presetClass="entr" presetSubtype="2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9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500"/>
                            </p:stCondLst>
                            <p:childTnLst>
                              <p:par>
                                <p:cTn id="21" presetID="35" presetClass="emph" presetSubtype="0" repeatCount="200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7500"/>
                            </p:stCondLst>
                            <p:childTnLst>
                              <p:par>
                                <p:cTn id="24" presetID="9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9000"/>
                            </p:stCondLst>
                            <p:childTnLst>
                              <p:par>
                                <p:cTn id="28" presetID="10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1500"/>
                            </p:stCondLst>
                            <p:childTnLst>
                              <p:par>
                                <p:cTn id="32" presetID="35" presetClass="emph" presetSubtype="0" repeatCount="200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4500"/>
                            </p:stCondLst>
                            <p:childTnLst>
                              <p:par>
                                <p:cTn id="35" presetID="9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6000"/>
                            </p:stCondLst>
                            <p:childTnLst>
                              <p:par>
                                <p:cTn id="39" presetID="10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8500"/>
                            </p:stCondLst>
                            <p:childTnLst>
                              <p:par>
                                <p:cTn id="43" presetID="35" presetClass="emph" presetSubtype="0" repeatCount="200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1500"/>
                            </p:stCondLst>
                            <p:childTnLst>
                              <p:par>
                                <p:cTn id="46" presetID="9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3000"/>
                            </p:stCondLst>
                            <p:childTnLst>
                              <p:par>
                                <p:cTn id="50" presetID="10" presetClass="entr" presetSubtype="0" fill="hold" grpId="0" nodeType="afterEffect">
                                  <p:stCondLst>
                                    <p:cond delay="125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" grpId="0"/>
      <p:bldP spid="42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Kształt fali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Miejski">
      <a:majorFont>
        <a:latin typeface="Georgia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华文新魏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Kształt fali.thmx</Template>
  <TotalTime>1511</TotalTime>
  <Words>138</Words>
  <Application>Microsoft Macintosh PowerPoint</Application>
  <PresentationFormat>Pokaz na ekranie (4:3)</PresentationFormat>
  <Paragraphs>49</Paragraphs>
  <Slides>8</Slides>
  <Notes>0</Notes>
  <HiddenSlides>0</HiddenSlides>
  <MMClips>0</MMClips>
  <ScaleCrop>false</ScaleCrop>
  <HeadingPairs>
    <vt:vector size="4" baseType="variant">
      <vt:variant>
        <vt:lpstr>Motyw</vt:lpstr>
      </vt:variant>
      <vt:variant>
        <vt:i4>1</vt:i4>
      </vt:variant>
      <vt:variant>
        <vt:lpstr>Tytuły slajdów</vt:lpstr>
      </vt:variant>
      <vt:variant>
        <vt:i4>8</vt:i4>
      </vt:variant>
    </vt:vector>
  </HeadingPairs>
  <TitlesOfParts>
    <vt:vector size="9" baseType="lpstr">
      <vt:lpstr>Kształt fali</vt:lpstr>
      <vt:lpstr>Kąty i odcinki w trójkącie</vt:lpstr>
      <vt:lpstr>Trójkąty wokół nas </vt:lpstr>
      <vt:lpstr>Boki trójkąta</vt:lpstr>
      <vt:lpstr>Ćwiczenia</vt:lpstr>
      <vt:lpstr>Odcinki w trójkątach </vt:lpstr>
      <vt:lpstr>Wysokość w trójkącie </vt:lpstr>
      <vt:lpstr>Kąty w trójkącie </vt:lpstr>
      <vt:lpstr>Suma kątów w trójkącie </vt:lpstr>
    </vt:vector>
  </TitlesOfParts>
  <Company>Ovigo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Małgorzata Michalik</dc:creator>
  <cp:lastModifiedBy>Małgorzata Michalik</cp:lastModifiedBy>
  <cp:revision>106</cp:revision>
  <dcterms:created xsi:type="dcterms:W3CDTF">2013-08-24T13:51:02Z</dcterms:created>
  <dcterms:modified xsi:type="dcterms:W3CDTF">2013-08-26T22:58:52Z</dcterms:modified>
</cp:coreProperties>
</file>